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257" r:id="rId2"/>
    <p:sldId id="275" r:id="rId3"/>
    <p:sldId id="286" r:id="rId4"/>
    <p:sldId id="296" r:id="rId5"/>
    <p:sldId id="293" r:id="rId6"/>
    <p:sldId id="297" r:id="rId7"/>
    <p:sldId id="298" r:id="rId8"/>
    <p:sldId id="299" r:id="rId9"/>
    <p:sldId id="308" r:id="rId10"/>
    <p:sldId id="309" r:id="rId11"/>
    <p:sldId id="300" r:id="rId12"/>
    <p:sldId id="304" r:id="rId13"/>
    <p:sldId id="301" r:id="rId14"/>
    <p:sldId id="310" r:id="rId15"/>
    <p:sldId id="305" r:id="rId16"/>
    <p:sldId id="306" r:id="rId17"/>
    <p:sldId id="307" r:id="rId18"/>
    <p:sldId id="302" r:id="rId19"/>
    <p:sldId id="303" r:id="rId20"/>
    <p:sldId id="311" r:id="rId21"/>
    <p:sldId id="314" r:id="rId22"/>
    <p:sldId id="315" r:id="rId23"/>
    <p:sldId id="337" r:id="rId24"/>
    <p:sldId id="342" r:id="rId25"/>
    <p:sldId id="344" r:id="rId26"/>
    <p:sldId id="319" r:id="rId27"/>
    <p:sldId id="320" r:id="rId28"/>
    <p:sldId id="321" r:id="rId29"/>
    <p:sldId id="322" r:id="rId30"/>
    <p:sldId id="323" r:id="rId31"/>
    <p:sldId id="316" r:id="rId32"/>
    <p:sldId id="324" r:id="rId33"/>
    <p:sldId id="325" r:id="rId34"/>
    <p:sldId id="326" r:id="rId35"/>
    <p:sldId id="327" r:id="rId36"/>
    <p:sldId id="347" r:id="rId37"/>
    <p:sldId id="318" r:id="rId38"/>
    <p:sldId id="317" r:id="rId39"/>
    <p:sldId id="334" r:id="rId40"/>
    <p:sldId id="313" r:id="rId41"/>
    <p:sldId id="312" r:id="rId42"/>
    <p:sldId id="328" r:id="rId43"/>
    <p:sldId id="329" r:id="rId44"/>
    <p:sldId id="335" r:id="rId45"/>
    <p:sldId id="330" r:id="rId46"/>
    <p:sldId id="331" r:id="rId47"/>
    <p:sldId id="345" r:id="rId48"/>
    <p:sldId id="346" r:id="rId49"/>
    <p:sldId id="332" r:id="rId50"/>
    <p:sldId id="336" r:id="rId51"/>
    <p:sldId id="338" r:id="rId52"/>
    <p:sldId id="339" r:id="rId53"/>
    <p:sldId id="295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F6347"/>
    <a:srgbClr val="FBFBF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428" autoAdjust="0"/>
    <p:restoredTop sz="89223" autoAdjust="0"/>
  </p:normalViewPr>
  <p:slideViewPr>
    <p:cSldViewPr>
      <p:cViewPr varScale="1">
        <p:scale>
          <a:sx n="62" d="100"/>
          <a:sy n="62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6BBC8-DFE1-42A1-A38F-05B43D61D875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EF8AD21-70DA-484A-BE72-6DAB79E9E893}">
      <dgm:prSet/>
      <dgm:spPr/>
      <dgm:t>
        <a:bodyPr/>
        <a:lstStyle/>
        <a:p>
          <a:r>
            <a:rPr lang="en-IN" dirty="0">
              <a:latin typeface="Tw Cen MT" panose="020B0602020104020603" pitchFamily="34" charset="0"/>
            </a:rPr>
            <a:t>Design </a:t>
          </a:r>
        </a:p>
      </dgm:t>
    </dgm:pt>
    <dgm:pt modelId="{CFF3A015-32DF-4562-882E-42358306DEDE}" type="parTrans" cxnId="{1EB6E28B-6ABC-411C-B669-AACD63617C55}">
      <dgm:prSet/>
      <dgm:spPr/>
      <dgm:t>
        <a:bodyPr/>
        <a:lstStyle/>
        <a:p>
          <a:endParaRPr lang="en-IN"/>
        </a:p>
      </dgm:t>
    </dgm:pt>
    <dgm:pt modelId="{7FCA435E-65A1-495E-B109-19782CA422BB}" type="sibTrans" cxnId="{1EB6E28B-6ABC-411C-B669-AACD63617C55}">
      <dgm:prSet/>
      <dgm:spPr/>
      <dgm:t>
        <a:bodyPr/>
        <a:lstStyle/>
        <a:p>
          <a:endParaRPr lang="en-IN"/>
        </a:p>
      </dgm:t>
    </dgm:pt>
    <dgm:pt modelId="{B8341792-F322-4379-ADED-4210EC856719}">
      <dgm:prSet/>
      <dgm:spPr/>
      <dgm:t>
        <a:bodyPr/>
        <a:lstStyle/>
        <a:p>
          <a:r>
            <a:rPr lang="en-IN" dirty="0">
              <a:latin typeface="Tw Cen MT" panose="020B0602020104020603" pitchFamily="34" charset="0"/>
            </a:rPr>
            <a:t>Implementation</a:t>
          </a:r>
        </a:p>
      </dgm:t>
    </dgm:pt>
    <dgm:pt modelId="{802C8515-37D7-48F3-A9F4-147FE47EFE95}" type="parTrans" cxnId="{6D9A6028-D2F8-4B59-97D5-0CA988C5378C}">
      <dgm:prSet/>
      <dgm:spPr/>
      <dgm:t>
        <a:bodyPr/>
        <a:lstStyle/>
        <a:p>
          <a:endParaRPr lang="en-IN"/>
        </a:p>
      </dgm:t>
    </dgm:pt>
    <dgm:pt modelId="{7F2E9BF5-6515-4D72-AF66-2AF301B0B5AB}" type="sibTrans" cxnId="{6D9A6028-D2F8-4B59-97D5-0CA988C5378C}">
      <dgm:prSet/>
      <dgm:spPr/>
      <dgm:t>
        <a:bodyPr/>
        <a:lstStyle/>
        <a:p>
          <a:endParaRPr lang="en-IN"/>
        </a:p>
      </dgm:t>
    </dgm:pt>
    <dgm:pt modelId="{F1E4F079-F414-43EF-9C58-3C6CDAA30455}" type="pres">
      <dgm:prSet presAssocID="{B756BBC8-DFE1-42A1-A38F-05B43D61D87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79084B-A4F0-49C5-B6B9-E488E1D66E8B}" type="pres">
      <dgm:prSet presAssocID="{7EF8AD21-70DA-484A-BE72-6DAB79E9E893}" presName="compNode" presStyleCnt="0"/>
      <dgm:spPr/>
    </dgm:pt>
    <dgm:pt modelId="{77514220-A449-4B4D-BB2C-D94449854452}" type="pres">
      <dgm:prSet presAssocID="{7EF8AD21-70DA-484A-BE72-6DAB79E9E893}" presName="pictRect" presStyleLbl="node1" presStyleIdx="0" presStyleCnt="2"/>
      <dgm:spPr>
        <a:solidFill>
          <a:schemeClr val="accent1">
            <a:lumMod val="40000"/>
            <a:lumOff val="60000"/>
          </a:schemeClr>
        </a:solidFill>
        <a:ln>
          <a:noFill/>
        </a:ln>
      </dgm:spPr>
    </dgm:pt>
    <dgm:pt modelId="{C45DFBF5-A16B-42ED-B58F-F4255E440C09}" type="pres">
      <dgm:prSet presAssocID="{7EF8AD21-70DA-484A-BE72-6DAB79E9E893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19667-4F7A-4CBC-8598-2D10F5FD4921}" type="pres">
      <dgm:prSet presAssocID="{7FCA435E-65A1-495E-B109-19782CA422B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FB5E1D0-DA23-49B5-B2B4-0B2C64544883}" type="pres">
      <dgm:prSet presAssocID="{B8341792-F322-4379-ADED-4210EC856719}" presName="compNode" presStyleCnt="0"/>
      <dgm:spPr/>
    </dgm:pt>
    <dgm:pt modelId="{F4DF83AF-7EC3-4FFE-8862-801ED73B4023}" type="pres">
      <dgm:prSet presAssocID="{B8341792-F322-4379-ADED-4210EC856719}" presName="pictRect" presStyleLbl="node1" presStyleIdx="1" presStyleCnt="2"/>
      <dgm:spPr>
        <a:solidFill>
          <a:schemeClr val="accent1">
            <a:lumMod val="40000"/>
            <a:lumOff val="60000"/>
          </a:schemeClr>
        </a:solidFill>
        <a:ln>
          <a:solidFill>
            <a:schemeClr val="bg1"/>
          </a:solidFill>
        </a:ln>
      </dgm:spPr>
    </dgm:pt>
    <dgm:pt modelId="{7A73C487-85A2-4F79-B212-427F49AD776F}" type="pres">
      <dgm:prSet presAssocID="{B8341792-F322-4379-ADED-4210EC856719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19A3C4-8B25-498E-AA7D-B55CF33098AC}" type="presOf" srcId="{B756BBC8-DFE1-42A1-A38F-05B43D61D875}" destId="{F1E4F079-F414-43EF-9C58-3C6CDAA30455}" srcOrd="0" destOrd="0" presId="urn:microsoft.com/office/officeart/2005/8/layout/pList1#1"/>
    <dgm:cxn modelId="{54991B7D-A858-4BF0-BCF6-445C32B539D1}" type="presOf" srcId="{B8341792-F322-4379-ADED-4210EC856719}" destId="{7A73C487-85A2-4F79-B212-427F49AD776F}" srcOrd="0" destOrd="0" presId="urn:microsoft.com/office/officeart/2005/8/layout/pList1#1"/>
    <dgm:cxn modelId="{075B3BFB-06AA-42D9-A450-87285FF583FD}" type="presOf" srcId="{7EF8AD21-70DA-484A-BE72-6DAB79E9E893}" destId="{C45DFBF5-A16B-42ED-B58F-F4255E440C09}" srcOrd="0" destOrd="0" presId="urn:microsoft.com/office/officeart/2005/8/layout/pList1#1"/>
    <dgm:cxn modelId="{6D9A6028-D2F8-4B59-97D5-0CA988C5378C}" srcId="{B756BBC8-DFE1-42A1-A38F-05B43D61D875}" destId="{B8341792-F322-4379-ADED-4210EC856719}" srcOrd="1" destOrd="0" parTransId="{802C8515-37D7-48F3-A9F4-147FE47EFE95}" sibTransId="{7F2E9BF5-6515-4D72-AF66-2AF301B0B5AB}"/>
    <dgm:cxn modelId="{5706B0A6-8610-4BEF-8F2C-697C9F032A7B}" type="presOf" srcId="{7FCA435E-65A1-495E-B109-19782CA422BB}" destId="{1EA19667-4F7A-4CBC-8598-2D10F5FD4921}" srcOrd="0" destOrd="0" presId="urn:microsoft.com/office/officeart/2005/8/layout/pList1#1"/>
    <dgm:cxn modelId="{1EB6E28B-6ABC-411C-B669-AACD63617C55}" srcId="{B756BBC8-DFE1-42A1-A38F-05B43D61D875}" destId="{7EF8AD21-70DA-484A-BE72-6DAB79E9E893}" srcOrd="0" destOrd="0" parTransId="{CFF3A015-32DF-4562-882E-42358306DEDE}" sibTransId="{7FCA435E-65A1-495E-B109-19782CA422BB}"/>
    <dgm:cxn modelId="{C0B8F642-D95B-434D-856F-F82AEF13ABBD}" type="presParOf" srcId="{F1E4F079-F414-43EF-9C58-3C6CDAA30455}" destId="{C979084B-A4F0-49C5-B6B9-E488E1D66E8B}" srcOrd="0" destOrd="0" presId="urn:microsoft.com/office/officeart/2005/8/layout/pList1#1"/>
    <dgm:cxn modelId="{CDFD4F5E-C1B7-45E9-8315-FB7B8EED41B2}" type="presParOf" srcId="{C979084B-A4F0-49C5-B6B9-E488E1D66E8B}" destId="{77514220-A449-4B4D-BB2C-D94449854452}" srcOrd="0" destOrd="0" presId="urn:microsoft.com/office/officeart/2005/8/layout/pList1#1"/>
    <dgm:cxn modelId="{411755F0-E106-4611-A6C0-35F9B747A7BF}" type="presParOf" srcId="{C979084B-A4F0-49C5-B6B9-E488E1D66E8B}" destId="{C45DFBF5-A16B-42ED-B58F-F4255E440C09}" srcOrd="1" destOrd="0" presId="urn:microsoft.com/office/officeart/2005/8/layout/pList1#1"/>
    <dgm:cxn modelId="{65BE5AD1-7227-4861-A402-DE595A30A07E}" type="presParOf" srcId="{F1E4F079-F414-43EF-9C58-3C6CDAA30455}" destId="{1EA19667-4F7A-4CBC-8598-2D10F5FD4921}" srcOrd="1" destOrd="0" presId="urn:microsoft.com/office/officeart/2005/8/layout/pList1#1"/>
    <dgm:cxn modelId="{35354184-5B53-4548-A816-AB927946E7C4}" type="presParOf" srcId="{F1E4F079-F414-43EF-9C58-3C6CDAA30455}" destId="{0FB5E1D0-DA23-49B5-B2B4-0B2C64544883}" srcOrd="2" destOrd="0" presId="urn:microsoft.com/office/officeart/2005/8/layout/pList1#1"/>
    <dgm:cxn modelId="{02759C15-EA6D-4189-A96B-D5F1226D556F}" type="presParOf" srcId="{0FB5E1D0-DA23-49B5-B2B4-0B2C64544883}" destId="{F4DF83AF-7EC3-4FFE-8862-801ED73B4023}" srcOrd="0" destOrd="0" presId="urn:microsoft.com/office/officeart/2005/8/layout/pList1#1"/>
    <dgm:cxn modelId="{471072B2-7460-43D9-A13B-12BE20F24D13}" type="presParOf" srcId="{0FB5E1D0-DA23-49B5-B2B4-0B2C64544883}" destId="{7A73C487-85A2-4F79-B212-427F49AD776F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94417-3058-44F6-B101-0859905B62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A3D52-0B31-4D25-8BEE-3F778A86DA2F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Tw Cen MT" panose="020B0602020104020603" pitchFamily="34" charset="0"/>
            </a:rPr>
            <a:t>CNN Architecture</a:t>
          </a:r>
        </a:p>
      </dgm:t>
    </dgm:pt>
    <dgm:pt modelId="{B0DF49CD-1A85-4A5E-A97C-5B5A3ED13DD6}" type="parTrans" cxnId="{9F9C0101-73A8-4AA1-B42F-C69DBAB9E23E}">
      <dgm:prSet/>
      <dgm:spPr/>
      <dgm:t>
        <a:bodyPr/>
        <a:lstStyle/>
        <a:p>
          <a:endParaRPr lang="en-IN"/>
        </a:p>
      </dgm:t>
    </dgm:pt>
    <dgm:pt modelId="{419B038B-2F93-4D5B-9B55-6C4361CA0D25}" type="sibTrans" cxnId="{9F9C0101-73A8-4AA1-B42F-C69DBAB9E23E}">
      <dgm:prSet/>
      <dgm:spPr/>
      <dgm:t>
        <a:bodyPr/>
        <a:lstStyle/>
        <a:p>
          <a:endParaRPr lang="en-IN"/>
        </a:p>
      </dgm:t>
    </dgm:pt>
    <dgm:pt modelId="{A932804C-6A55-4AE9-A0BE-E48EC35A942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w Cen MT" panose="020B0602020104020603" pitchFamily="34" charset="0"/>
            </a:rPr>
            <a:t>Web Application Architecture</a:t>
          </a:r>
        </a:p>
      </dgm:t>
    </dgm:pt>
    <dgm:pt modelId="{2F5C7262-D1EE-4A11-A5D8-7CA9EB7A5446}" type="parTrans" cxnId="{5EEE367C-CD21-43D4-A092-BB54EF36EA9F}">
      <dgm:prSet/>
      <dgm:spPr/>
      <dgm:t>
        <a:bodyPr/>
        <a:lstStyle/>
        <a:p>
          <a:endParaRPr lang="en-IN"/>
        </a:p>
      </dgm:t>
    </dgm:pt>
    <dgm:pt modelId="{DD0ED814-9442-4A54-957F-56939D80A433}" type="sibTrans" cxnId="{5EEE367C-CD21-43D4-A092-BB54EF36EA9F}">
      <dgm:prSet/>
      <dgm:spPr/>
      <dgm:t>
        <a:bodyPr/>
        <a:lstStyle/>
        <a:p>
          <a:endParaRPr lang="en-IN"/>
        </a:p>
      </dgm:t>
    </dgm:pt>
    <dgm:pt modelId="{81C3E11E-2E10-4B47-A12E-140E7A6AE46D}" type="pres">
      <dgm:prSet presAssocID="{10094417-3058-44F6-B101-0859905B6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F68D1C-2AD7-461D-91E5-B736E86507A3}" type="pres">
      <dgm:prSet presAssocID="{E1EA3D52-0B31-4D25-8BEE-3F778A86DA2F}" presName="parentText" presStyleLbl="node1" presStyleIdx="0" presStyleCnt="2" custLinFactY="-278962" custLinFactNeighborY="-3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F9025-DA32-4853-8611-81360DE97D17}" type="pres">
      <dgm:prSet presAssocID="{419B038B-2F93-4D5B-9B55-6C4361CA0D25}" presName="spacer" presStyleCnt="0"/>
      <dgm:spPr/>
    </dgm:pt>
    <dgm:pt modelId="{B1021D7B-A688-44FE-8345-2C9A2752FB1B}" type="pres">
      <dgm:prSet presAssocID="{A932804C-6A55-4AE9-A0BE-E48EC35A9426}" presName="parentText" presStyleLbl="node1" presStyleIdx="1" presStyleCnt="2" custLinFactY="95639" custLinFactNeighborX="1203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233A3-C550-4579-A53C-1AFC2F929C55}" type="presOf" srcId="{E1EA3D52-0B31-4D25-8BEE-3F778A86DA2F}" destId="{08F68D1C-2AD7-461D-91E5-B736E86507A3}" srcOrd="0" destOrd="0" presId="urn:microsoft.com/office/officeart/2005/8/layout/vList2"/>
    <dgm:cxn modelId="{7A5923FE-81E6-4EE0-8384-D8ADBAF3B535}" type="presOf" srcId="{10094417-3058-44F6-B101-0859905B62CA}" destId="{81C3E11E-2E10-4B47-A12E-140E7A6AE46D}" srcOrd="0" destOrd="0" presId="urn:microsoft.com/office/officeart/2005/8/layout/vList2"/>
    <dgm:cxn modelId="{3526E84D-F2B2-476D-91CE-84E45418FFE8}" type="presOf" srcId="{A932804C-6A55-4AE9-A0BE-E48EC35A9426}" destId="{B1021D7B-A688-44FE-8345-2C9A2752FB1B}" srcOrd="0" destOrd="0" presId="urn:microsoft.com/office/officeart/2005/8/layout/vList2"/>
    <dgm:cxn modelId="{9F9C0101-73A8-4AA1-B42F-C69DBAB9E23E}" srcId="{10094417-3058-44F6-B101-0859905B62CA}" destId="{E1EA3D52-0B31-4D25-8BEE-3F778A86DA2F}" srcOrd="0" destOrd="0" parTransId="{B0DF49CD-1A85-4A5E-A97C-5B5A3ED13DD6}" sibTransId="{419B038B-2F93-4D5B-9B55-6C4361CA0D25}"/>
    <dgm:cxn modelId="{5EEE367C-CD21-43D4-A092-BB54EF36EA9F}" srcId="{10094417-3058-44F6-B101-0859905B62CA}" destId="{A932804C-6A55-4AE9-A0BE-E48EC35A9426}" srcOrd="1" destOrd="0" parTransId="{2F5C7262-D1EE-4A11-A5D8-7CA9EB7A5446}" sibTransId="{DD0ED814-9442-4A54-957F-56939D80A433}"/>
    <dgm:cxn modelId="{5EE3CCDF-DB90-42E2-A1CE-BBC6535DA9C1}" type="presParOf" srcId="{81C3E11E-2E10-4B47-A12E-140E7A6AE46D}" destId="{08F68D1C-2AD7-461D-91E5-B736E86507A3}" srcOrd="0" destOrd="0" presId="urn:microsoft.com/office/officeart/2005/8/layout/vList2"/>
    <dgm:cxn modelId="{929B2AC3-1B50-4369-A534-5FD91996588D}" type="presParOf" srcId="{81C3E11E-2E10-4B47-A12E-140E7A6AE46D}" destId="{B80F9025-DA32-4853-8611-81360DE97D17}" srcOrd="1" destOrd="0" presId="urn:microsoft.com/office/officeart/2005/8/layout/vList2"/>
    <dgm:cxn modelId="{CCC3B3CF-0520-4447-AAAF-34A903B2C560}" type="presParOf" srcId="{81C3E11E-2E10-4B47-A12E-140E7A6AE46D}" destId="{B1021D7B-A688-44FE-8345-2C9A2752FB1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094417-3058-44F6-B101-0859905B62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1EA3D52-0B31-4D25-8BEE-3F778A86DA2F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Tw Cen MT" panose="020B0602020104020603" pitchFamily="34" charset="0"/>
            </a:rPr>
            <a:t>Data Collection</a:t>
          </a:r>
        </a:p>
      </dgm:t>
    </dgm:pt>
    <dgm:pt modelId="{B0DF49CD-1A85-4A5E-A97C-5B5A3ED13DD6}" type="parTrans" cxnId="{9F9C0101-73A8-4AA1-B42F-C69DBAB9E23E}">
      <dgm:prSet/>
      <dgm:spPr/>
      <dgm:t>
        <a:bodyPr/>
        <a:lstStyle/>
        <a:p>
          <a:endParaRPr lang="en-IN"/>
        </a:p>
      </dgm:t>
    </dgm:pt>
    <dgm:pt modelId="{419B038B-2F93-4D5B-9B55-6C4361CA0D25}" type="sibTrans" cxnId="{9F9C0101-73A8-4AA1-B42F-C69DBAB9E23E}">
      <dgm:prSet/>
      <dgm:spPr/>
      <dgm:t>
        <a:bodyPr/>
        <a:lstStyle/>
        <a:p>
          <a:endParaRPr lang="en-IN"/>
        </a:p>
      </dgm:t>
    </dgm:pt>
    <dgm:pt modelId="{D06000C4-F7A6-4236-BB89-4CCD94C75D57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CNN Implementation</a:t>
          </a:r>
        </a:p>
      </dgm:t>
    </dgm:pt>
    <dgm:pt modelId="{B38C1903-56E2-48CE-A869-56A15A89D626}" type="parTrans" cxnId="{8E908568-9116-4A29-B5E8-9BBBAEDFC964}">
      <dgm:prSet/>
      <dgm:spPr/>
      <dgm:t>
        <a:bodyPr/>
        <a:lstStyle/>
        <a:p>
          <a:endParaRPr lang="en-IN"/>
        </a:p>
      </dgm:t>
    </dgm:pt>
    <dgm:pt modelId="{B61D498F-4978-402F-9DA9-BB5FC244788F}" type="sibTrans" cxnId="{8E908568-9116-4A29-B5E8-9BBBAEDFC964}">
      <dgm:prSet/>
      <dgm:spPr/>
      <dgm:t>
        <a:bodyPr/>
        <a:lstStyle/>
        <a:p>
          <a:endParaRPr lang="en-IN"/>
        </a:p>
      </dgm:t>
    </dgm:pt>
    <dgm:pt modelId="{C5D8DDC3-7CD3-4382-8306-824F271F6E8C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Web Application</a:t>
          </a:r>
        </a:p>
      </dgm:t>
    </dgm:pt>
    <dgm:pt modelId="{A61A7109-4A57-49D7-AD89-505BC07940EA}" type="parTrans" cxnId="{413FCF40-FAA2-4BAE-AE8F-79E4F3A7ECAD}">
      <dgm:prSet/>
      <dgm:spPr/>
      <dgm:t>
        <a:bodyPr/>
        <a:lstStyle/>
        <a:p>
          <a:endParaRPr lang="en-IN"/>
        </a:p>
      </dgm:t>
    </dgm:pt>
    <dgm:pt modelId="{4C70D733-DD6A-455A-B1A7-718AA007D2CD}" type="sibTrans" cxnId="{413FCF40-FAA2-4BAE-AE8F-79E4F3A7ECAD}">
      <dgm:prSet/>
      <dgm:spPr/>
      <dgm:t>
        <a:bodyPr/>
        <a:lstStyle/>
        <a:p>
          <a:endParaRPr lang="en-IN"/>
        </a:p>
      </dgm:t>
    </dgm:pt>
    <dgm:pt modelId="{12FDCCB1-2927-4343-808E-AF5123A51E55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Data Analysis</a:t>
          </a:r>
        </a:p>
      </dgm:t>
    </dgm:pt>
    <dgm:pt modelId="{4678C909-FEBF-4BED-9DD9-7D2B0D1AF091}" type="parTrans" cxnId="{8B099CE0-16BB-432D-B310-F204953B4556}">
      <dgm:prSet/>
      <dgm:spPr/>
      <dgm:t>
        <a:bodyPr/>
        <a:lstStyle/>
        <a:p>
          <a:endParaRPr lang="en-IN"/>
        </a:p>
      </dgm:t>
    </dgm:pt>
    <dgm:pt modelId="{BA041FF5-5509-4FF3-8E6A-74368D7A0BAA}" type="sibTrans" cxnId="{8B099CE0-16BB-432D-B310-F204953B4556}">
      <dgm:prSet/>
      <dgm:spPr/>
      <dgm:t>
        <a:bodyPr/>
        <a:lstStyle/>
        <a:p>
          <a:endParaRPr lang="en-IN"/>
        </a:p>
      </dgm:t>
    </dgm:pt>
    <dgm:pt modelId="{A932804C-6A55-4AE9-A0BE-E48EC35A942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w Cen MT" panose="020B0602020104020603" pitchFamily="34" charset="0"/>
            </a:rPr>
            <a:t>Data</a:t>
          </a:r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 Generation</a:t>
          </a:r>
        </a:p>
      </dgm:t>
    </dgm:pt>
    <dgm:pt modelId="{DD0ED814-9442-4A54-957F-56939D80A433}" type="sibTrans" cxnId="{5EEE367C-CD21-43D4-A092-BB54EF36EA9F}">
      <dgm:prSet/>
      <dgm:spPr/>
      <dgm:t>
        <a:bodyPr/>
        <a:lstStyle/>
        <a:p>
          <a:endParaRPr lang="en-IN"/>
        </a:p>
      </dgm:t>
    </dgm:pt>
    <dgm:pt modelId="{2F5C7262-D1EE-4A11-A5D8-7CA9EB7A5446}" type="parTrans" cxnId="{5EEE367C-CD21-43D4-A092-BB54EF36EA9F}">
      <dgm:prSet/>
      <dgm:spPr/>
      <dgm:t>
        <a:bodyPr/>
        <a:lstStyle/>
        <a:p>
          <a:endParaRPr lang="en-IN"/>
        </a:p>
      </dgm:t>
    </dgm:pt>
    <dgm:pt modelId="{D11BB161-9152-4195-AE71-5652D03B8C0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Data Augmentation</a:t>
          </a:r>
        </a:p>
      </dgm:t>
    </dgm:pt>
    <dgm:pt modelId="{915D5F0C-118F-41A7-8FDF-BA6B897865F1}" type="sibTrans" cxnId="{14FB3DC7-6A29-478F-BFB3-F9C14A586876}">
      <dgm:prSet/>
      <dgm:spPr/>
      <dgm:t>
        <a:bodyPr/>
        <a:lstStyle/>
        <a:p>
          <a:endParaRPr lang="en-IN"/>
        </a:p>
      </dgm:t>
    </dgm:pt>
    <dgm:pt modelId="{128F7443-0768-4881-B5AC-00254BBFA0B6}" type="parTrans" cxnId="{14FB3DC7-6A29-478F-BFB3-F9C14A586876}">
      <dgm:prSet/>
      <dgm:spPr/>
      <dgm:t>
        <a:bodyPr/>
        <a:lstStyle/>
        <a:p>
          <a:endParaRPr lang="en-IN"/>
        </a:p>
      </dgm:t>
    </dgm:pt>
    <dgm:pt modelId="{6C326048-DC93-4587-A0FB-6920D7D15963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IN" sz="2400" baseline="0" dirty="0">
              <a:solidFill>
                <a:schemeClr val="tx1"/>
              </a:solidFill>
              <a:latin typeface="Tw Cen MT" panose="020B0602020104020603" pitchFamily="34" charset="0"/>
            </a:rPr>
            <a:t>Train and Test Details</a:t>
          </a:r>
        </a:p>
      </dgm:t>
    </dgm:pt>
    <dgm:pt modelId="{9755271C-8862-4E23-BA85-8823C27FF350}" type="sibTrans" cxnId="{69711689-8F2D-4D22-8F15-048D88DFC9FE}">
      <dgm:prSet/>
      <dgm:spPr/>
      <dgm:t>
        <a:bodyPr/>
        <a:lstStyle/>
        <a:p>
          <a:endParaRPr lang="en-IN"/>
        </a:p>
      </dgm:t>
    </dgm:pt>
    <dgm:pt modelId="{6733CB05-1F2A-4F88-9141-45CB327F066C}" type="parTrans" cxnId="{69711689-8F2D-4D22-8F15-048D88DFC9FE}">
      <dgm:prSet/>
      <dgm:spPr/>
      <dgm:t>
        <a:bodyPr/>
        <a:lstStyle/>
        <a:p>
          <a:endParaRPr lang="en-IN"/>
        </a:p>
      </dgm:t>
    </dgm:pt>
    <dgm:pt modelId="{81C3E11E-2E10-4B47-A12E-140E7A6AE46D}" type="pres">
      <dgm:prSet presAssocID="{10094417-3058-44F6-B101-0859905B6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F68D1C-2AD7-461D-91E5-B736E86507A3}" type="pres">
      <dgm:prSet presAssocID="{E1EA3D52-0B31-4D25-8BEE-3F778A86DA2F}" presName="parentText" presStyleLbl="node1" presStyleIdx="0" presStyleCnt="4" custLinFactNeighborY="-54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05B72-0582-4E6A-AFF9-DFAD28B2C6BE}" type="pres">
      <dgm:prSet presAssocID="{E1EA3D52-0B31-4D25-8BEE-3F778A86DA2F}" presName="childText" presStyleLbl="revTx" presStyleIdx="0" presStyleCnt="1" custScaleX="95486" custScaleY="119520" custLinFactNeighborX="2256" custLinFactNeighborY="4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85517-7F83-4110-AE0F-F5A94BEFE6A7}" type="pres">
      <dgm:prSet presAssocID="{12FDCCB1-2927-4343-808E-AF5123A51E55}" presName="parentText" presStyleLbl="node1" presStyleIdx="1" presStyleCnt="4" custLinFactY="680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3CE73-7D8A-4867-A8A0-F4C3541F0DFF}" type="pres">
      <dgm:prSet presAssocID="{BA041FF5-5509-4FF3-8E6A-74368D7A0BAA}" presName="spacer" presStyleCnt="0"/>
      <dgm:spPr/>
    </dgm:pt>
    <dgm:pt modelId="{908127DD-2F5B-40FE-BB31-97B9E1C0930D}" type="pres">
      <dgm:prSet presAssocID="{D06000C4-F7A6-4236-BB89-4CCD94C75D57}" presName="parentText" presStyleLbl="node1" presStyleIdx="2" presStyleCnt="4" custLinFactY="740" custLinFactNeighborX="67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88417-9A95-4EA4-9282-0BFD936F021F}" type="pres">
      <dgm:prSet presAssocID="{B61D498F-4978-402F-9DA9-BB5FC244788F}" presName="spacer" presStyleCnt="0"/>
      <dgm:spPr/>
    </dgm:pt>
    <dgm:pt modelId="{3F01D652-7A00-4F7F-A390-FC62DBD3D0DD}" type="pres">
      <dgm:prSet presAssocID="{C5D8DDC3-7CD3-4382-8306-824F271F6E8C}" presName="parentText" presStyleLbl="node1" presStyleIdx="3" presStyleCnt="4" custLinFactNeighborX="678" custLinFactNeighborY="1664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233A3-C550-4579-A53C-1AFC2F929C55}" type="presOf" srcId="{E1EA3D52-0B31-4D25-8BEE-3F778A86DA2F}" destId="{08F68D1C-2AD7-461D-91E5-B736E86507A3}" srcOrd="0" destOrd="0" presId="urn:microsoft.com/office/officeart/2005/8/layout/vList2"/>
    <dgm:cxn modelId="{A31119B3-90D2-4AFC-8713-3F860D4F52E4}" type="presOf" srcId="{C5D8DDC3-7CD3-4382-8306-824F271F6E8C}" destId="{3F01D652-7A00-4F7F-A390-FC62DBD3D0DD}" srcOrd="0" destOrd="0" presId="urn:microsoft.com/office/officeart/2005/8/layout/vList2"/>
    <dgm:cxn modelId="{70890536-32BD-4A1D-8DA1-6103C6AF214D}" type="presOf" srcId="{6C326048-DC93-4587-A0FB-6920D7D15963}" destId="{7D305B72-0582-4E6A-AFF9-DFAD28B2C6BE}" srcOrd="0" destOrd="2" presId="urn:microsoft.com/office/officeart/2005/8/layout/vList2"/>
    <dgm:cxn modelId="{81FEAA7A-76E2-468F-9A5F-0CBA863B2B1E}" type="presOf" srcId="{12FDCCB1-2927-4343-808E-AF5123A51E55}" destId="{53385517-7F83-4110-AE0F-F5A94BEFE6A7}" srcOrd="0" destOrd="0" presId="urn:microsoft.com/office/officeart/2005/8/layout/vList2"/>
    <dgm:cxn modelId="{14FB3DC7-6A29-478F-BFB3-F9C14A586876}" srcId="{E1EA3D52-0B31-4D25-8BEE-3F778A86DA2F}" destId="{D11BB161-9152-4195-AE71-5652D03B8C06}" srcOrd="1" destOrd="0" parTransId="{128F7443-0768-4881-B5AC-00254BBFA0B6}" sibTransId="{915D5F0C-118F-41A7-8FDF-BA6B897865F1}"/>
    <dgm:cxn modelId="{69711689-8F2D-4D22-8F15-048D88DFC9FE}" srcId="{E1EA3D52-0B31-4D25-8BEE-3F778A86DA2F}" destId="{6C326048-DC93-4587-A0FB-6920D7D15963}" srcOrd="2" destOrd="0" parTransId="{6733CB05-1F2A-4F88-9141-45CB327F066C}" sibTransId="{9755271C-8862-4E23-BA85-8823C27FF350}"/>
    <dgm:cxn modelId="{06415D59-6760-442C-AED0-D5D0AAF90AA9}" type="presOf" srcId="{A932804C-6A55-4AE9-A0BE-E48EC35A9426}" destId="{7D305B72-0582-4E6A-AFF9-DFAD28B2C6BE}" srcOrd="0" destOrd="0" presId="urn:microsoft.com/office/officeart/2005/8/layout/vList2"/>
    <dgm:cxn modelId="{7A5923FE-81E6-4EE0-8384-D8ADBAF3B535}" type="presOf" srcId="{10094417-3058-44F6-B101-0859905B62CA}" destId="{81C3E11E-2E10-4B47-A12E-140E7A6AE46D}" srcOrd="0" destOrd="0" presId="urn:microsoft.com/office/officeart/2005/8/layout/vList2"/>
    <dgm:cxn modelId="{89B45D63-B86B-4286-80CE-D57FC8903683}" type="presOf" srcId="{D11BB161-9152-4195-AE71-5652D03B8C06}" destId="{7D305B72-0582-4E6A-AFF9-DFAD28B2C6BE}" srcOrd="0" destOrd="1" presId="urn:microsoft.com/office/officeart/2005/8/layout/vList2"/>
    <dgm:cxn modelId="{31F30E1E-1A95-460C-A941-F3A816823679}" type="presOf" srcId="{D06000C4-F7A6-4236-BB89-4CCD94C75D57}" destId="{908127DD-2F5B-40FE-BB31-97B9E1C0930D}" srcOrd="0" destOrd="0" presId="urn:microsoft.com/office/officeart/2005/8/layout/vList2"/>
    <dgm:cxn modelId="{413FCF40-FAA2-4BAE-AE8F-79E4F3A7ECAD}" srcId="{10094417-3058-44F6-B101-0859905B62CA}" destId="{C5D8DDC3-7CD3-4382-8306-824F271F6E8C}" srcOrd="3" destOrd="0" parTransId="{A61A7109-4A57-49D7-AD89-505BC07940EA}" sibTransId="{4C70D733-DD6A-455A-B1A7-718AA007D2CD}"/>
    <dgm:cxn modelId="{8B099CE0-16BB-432D-B310-F204953B4556}" srcId="{10094417-3058-44F6-B101-0859905B62CA}" destId="{12FDCCB1-2927-4343-808E-AF5123A51E55}" srcOrd="1" destOrd="0" parTransId="{4678C909-FEBF-4BED-9DD9-7D2B0D1AF091}" sibTransId="{BA041FF5-5509-4FF3-8E6A-74368D7A0BAA}"/>
    <dgm:cxn modelId="{9F9C0101-73A8-4AA1-B42F-C69DBAB9E23E}" srcId="{10094417-3058-44F6-B101-0859905B62CA}" destId="{E1EA3D52-0B31-4D25-8BEE-3F778A86DA2F}" srcOrd="0" destOrd="0" parTransId="{B0DF49CD-1A85-4A5E-A97C-5B5A3ED13DD6}" sibTransId="{419B038B-2F93-4D5B-9B55-6C4361CA0D25}"/>
    <dgm:cxn modelId="{8E908568-9116-4A29-B5E8-9BBBAEDFC964}" srcId="{10094417-3058-44F6-B101-0859905B62CA}" destId="{D06000C4-F7A6-4236-BB89-4CCD94C75D57}" srcOrd="2" destOrd="0" parTransId="{B38C1903-56E2-48CE-A869-56A15A89D626}" sibTransId="{B61D498F-4978-402F-9DA9-BB5FC244788F}"/>
    <dgm:cxn modelId="{5EEE367C-CD21-43D4-A092-BB54EF36EA9F}" srcId="{E1EA3D52-0B31-4D25-8BEE-3F778A86DA2F}" destId="{A932804C-6A55-4AE9-A0BE-E48EC35A9426}" srcOrd="0" destOrd="0" parTransId="{2F5C7262-D1EE-4A11-A5D8-7CA9EB7A5446}" sibTransId="{DD0ED814-9442-4A54-957F-56939D80A433}"/>
    <dgm:cxn modelId="{5EE3CCDF-DB90-42E2-A1CE-BBC6535DA9C1}" type="presParOf" srcId="{81C3E11E-2E10-4B47-A12E-140E7A6AE46D}" destId="{08F68D1C-2AD7-461D-91E5-B736E86507A3}" srcOrd="0" destOrd="0" presId="urn:microsoft.com/office/officeart/2005/8/layout/vList2"/>
    <dgm:cxn modelId="{CA3B6233-53C9-4C97-8EE4-16462362C43F}" type="presParOf" srcId="{81C3E11E-2E10-4B47-A12E-140E7A6AE46D}" destId="{7D305B72-0582-4E6A-AFF9-DFAD28B2C6BE}" srcOrd="1" destOrd="0" presId="urn:microsoft.com/office/officeart/2005/8/layout/vList2"/>
    <dgm:cxn modelId="{69E9BEF9-EBB2-4F5B-BD1D-563FEC0B1FC6}" type="presParOf" srcId="{81C3E11E-2E10-4B47-A12E-140E7A6AE46D}" destId="{53385517-7F83-4110-AE0F-F5A94BEFE6A7}" srcOrd="2" destOrd="0" presId="urn:microsoft.com/office/officeart/2005/8/layout/vList2"/>
    <dgm:cxn modelId="{70372993-AE30-4142-912F-E6BF6791D804}" type="presParOf" srcId="{81C3E11E-2E10-4B47-A12E-140E7A6AE46D}" destId="{0A43CE73-7D8A-4867-A8A0-F4C3541F0DFF}" srcOrd="3" destOrd="0" presId="urn:microsoft.com/office/officeart/2005/8/layout/vList2"/>
    <dgm:cxn modelId="{12D7CB02-117B-4F95-AF47-728C80894C67}" type="presParOf" srcId="{81C3E11E-2E10-4B47-A12E-140E7A6AE46D}" destId="{908127DD-2F5B-40FE-BB31-97B9E1C0930D}" srcOrd="4" destOrd="0" presId="urn:microsoft.com/office/officeart/2005/8/layout/vList2"/>
    <dgm:cxn modelId="{A8519FD2-61C8-4E49-A455-0A94E4FE0F5F}" type="presParOf" srcId="{81C3E11E-2E10-4B47-A12E-140E7A6AE46D}" destId="{05188417-9A95-4EA4-9282-0BFD936F021F}" srcOrd="5" destOrd="0" presId="urn:microsoft.com/office/officeart/2005/8/layout/vList2"/>
    <dgm:cxn modelId="{01D44DA1-20F2-4CE8-B302-1ED128B83738}" type="presParOf" srcId="{81C3E11E-2E10-4B47-A12E-140E7A6AE46D}" destId="{3F01D652-7A00-4F7F-A390-FC62DBD3D0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14220-A449-4B4D-BB2C-D94449854452}">
      <dsp:nvSpPr>
        <dsp:cNvPr id="0" name=""/>
        <dsp:cNvSpPr/>
      </dsp:nvSpPr>
      <dsp:spPr>
        <a:xfrm>
          <a:off x="2650" y="189747"/>
          <a:ext cx="3916254" cy="2698299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DFBF5-A16B-42ED-B58F-F4255E440C09}">
      <dsp:nvSpPr>
        <dsp:cNvPr id="0" name=""/>
        <dsp:cNvSpPr/>
      </dsp:nvSpPr>
      <dsp:spPr>
        <a:xfrm>
          <a:off x="2650" y="2888047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Tw Cen MT" panose="020B0602020104020603" pitchFamily="34" charset="0"/>
            </a:rPr>
            <a:t>Design </a:t>
          </a:r>
        </a:p>
      </dsp:txBody>
      <dsp:txXfrm>
        <a:off x="2650" y="2888047"/>
        <a:ext cx="3916254" cy="1452930"/>
      </dsp:txXfrm>
    </dsp:sp>
    <dsp:sp modelId="{F4DF83AF-7EC3-4FFE-8862-801ED73B4023}">
      <dsp:nvSpPr>
        <dsp:cNvPr id="0" name=""/>
        <dsp:cNvSpPr/>
      </dsp:nvSpPr>
      <dsp:spPr>
        <a:xfrm>
          <a:off x="4310695" y="189747"/>
          <a:ext cx="3916254" cy="2698299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3C487-85A2-4F79-B212-427F49AD776F}">
      <dsp:nvSpPr>
        <dsp:cNvPr id="0" name=""/>
        <dsp:cNvSpPr/>
      </dsp:nvSpPr>
      <dsp:spPr>
        <a:xfrm>
          <a:off x="4310695" y="2888047"/>
          <a:ext cx="3916254" cy="1452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>
              <a:latin typeface="Tw Cen MT" panose="020B0602020104020603" pitchFamily="34" charset="0"/>
            </a:rPr>
            <a:t>Implementation</a:t>
          </a:r>
        </a:p>
      </dsp:txBody>
      <dsp:txXfrm>
        <a:off x="4310695" y="2888047"/>
        <a:ext cx="3916254" cy="145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68D1C-2AD7-461D-91E5-B736E86507A3}">
      <dsp:nvSpPr>
        <dsp:cNvPr id="0" name=""/>
        <dsp:cNvSpPr/>
      </dsp:nvSpPr>
      <dsp:spPr>
        <a:xfrm>
          <a:off x="0" y="0"/>
          <a:ext cx="5987008" cy="63063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Tw Cen MT" panose="020B0602020104020603" pitchFamily="34" charset="0"/>
            </a:rPr>
            <a:t>CNN Architecture</a:t>
          </a:r>
        </a:p>
      </dsp:txBody>
      <dsp:txXfrm>
        <a:off x="30785" y="30785"/>
        <a:ext cx="5925438" cy="569060"/>
      </dsp:txXfrm>
    </dsp:sp>
    <dsp:sp modelId="{B1021D7B-A688-44FE-8345-2C9A2752FB1B}">
      <dsp:nvSpPr>
        <dsp:cNvPr id="0" name=""/>
        <dsp:cNvSpPr/>
      </dsp:nvSpPr>
      <dsp:spPr>
        <a:xfrm>
          <a:off x="0" y="694112"/>
          <a:ext cx="5987008" cy="63063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  <a:latin typeface="Tw Cen MT" panose="020B0602020104020603" pitchFamily="34" charset="0"/>
            </a:rPr>
            <a:t>Web Application Architecture</a:t>
          </a:r>
        </a:p>
      </dsp:txBody>
      <dsp:txXfrm>
        <a:off x="30785" y="724897"/>
        <a:ext cx="5925438" cy="569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68D1C-2AD7-461D-91E5-B736E86507A3}">
      <dsp:nvSpPr>
        <dsp:cNvPr id="0" name=""/>
        <dsp:cNvSpPr/>
      </dsp:nvSpPr>
      <dsp:spPr>
        <a:xfrm>
          <a:off x="0" y="0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Tw Cen MT" panose="020B0602020104020603" pitchFamily="34" charset="0"/>
            </a:rPr>
            <a:t>Data Collection</a:t>
          </a:r>
        </a:p>
      </dsp:txBody>
      <dsp:txXfrm>
        <a:off x="30442" y="30442"/>
        <a:ext cx="6779876" cy="562726"/>
      </dsp:txXfrm>
    </dsp:sp>
    <dsp:sp modelId="{7D305B72-0582-4E6A-AFF9-DFAD28B2C6BE}">
      <dsp:nvSpPr>
        <dsp:cNvPr id="0" name=""/>
        <dsp:cNvSpPr/>
      </dsp:nvSpPr>
      <dsp:spPr>
        <a:xfrm>
          <a:off x="308723" y="654222"/>
          <a:ext cx="6531968" cy="1318676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9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dirty="0">
              <a:solidFill>
                <a:schemeClr val="tx1"/>
              </a:solidFill>
              <a:latin typeface="Tw Cen MT" panose="020B0602020104020603" pitchFamily="34" charset="0"/>
            </a:rPr>
            <a:t>Data</a:t>
          </a: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 Generation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Data Augmentation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Train and Test Details</a:t>
          </a:r>
        </a:p>
      </dsp:txBody>
      <dsp:txXfrm>
        <a:off x="308723" y="654222"/>
        <a:ext cx="6531968" cy="1318676"/>
      </dsp:txXfrm>
    </dsp:sp>
    <dsp:sp modelId="{53385517-7F83-4110-AE0F-F5A94BEFE6A7}">
      <dsp:nvSpPr>
        <dsp:cNvPr id="0" name=""/>
        <dsp:cNvSpPr/>
      </dsp:nvSpPr>
      <dsp:spPr>
        <a:xfrm>
          <a:off x="0" y="2022374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Data Analysis</a:t>
          </a:r>
        </a:p>
      </dsp:txBody>
      <dsp:txXfrm>
        <a:off x="30442" y="2052816"/>
        <a:ext cx="6779876" cy="562726"/>
      </dsp:txXfrm>
    </dsp:sp>
    <dsp:sp modelId="{908127DD-2F5B-40FE-BB31-97B9E1C0930D}">
      <dsp:nvSpPr>
        <dsp:cNvPr id="0" name=""/>
        <dsp:cNvSpPr/>
      </dsp:nvSpPr>
      <dsp:spPr>
        <a:xfrm>
          <a:off x="0" y="2645608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CNN Implementation</a:t>
          </a:r>
        </a:p>
      </dsp:txBody>
      <dsp:txXfrm>
        <a:off x="30442" y="2676050"/>
        <a:ext cx="6779876" cy="562726"/>
      </dsp:txXfrm>
    </dsp:sp>
    <dsp:sp modelId="{3F01D652-7A00-4F7F-A390-FC62DBD3D0DD}">
      <dsp:nvSpPr>
        <dsp:cNvPr id="0" name=""/>
        <dsp:cNvSpPr/>
      </dsp:nvSpPr>
      <dsp:spPr>
        <a:xfrm>
          <a:off x="0" y="3264822"/>
          <a:ext cx="6840760" cy="62361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schemeClr val="tx1"/>
              </a:solidFill>
              <a:latin typeface="Tw Cen MT" panose="020B0602020104020603" pitchFamily="34" charset="0"/>
            </a:rPr>
            <a:t>Web Application</a:t>
          </a:r>
        </a:p>
      </dsp:txBody>
      <dsp:txXfrm>
        <a:off x="30442" y="3295264"/>
        <a:ext cx="677987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B30014-F471-4B7F-AF5C-7BE1C69231A7}" type="datetimeFigureOut">
              <a:rPr lang="en-US"/>
              <a:pPr>
                <a:defRPr/>
              </a:pPr>
              <a:t>29-Jul-24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E5CAADD-566B-4699-90ED-ECCDCB4E22D6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2170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040225-2A1C-4088-B404-EBE6FB1A28DF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6239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3447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484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94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2190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Explain the </a:t>
            </a:r>
            <a:r>
              <a:rPr lang="en-IN" dirty="0" err="1"/>
              <a:t>architecute</a:t>
            </a:r>
            <a:r>
              <a:rPr lang="en-IN" dirty="0"/>
              <a:t>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4489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DOS VIDANYA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pPr>
                <a:defRPr/>
              </a:pPr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7424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4ADFF7-D61D-4D6C-AF74-92F30265B338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713710-32C0-48C8-A7F1-7D3A176A1C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4AAD52-83D6-491A-89D4-ABF9482E3CC5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FE36C-33D6-49B6-8A7E-233157CD7AE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92BA-FCAA-4E44-8A4F-59FBDC58AE3C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08309-C21E-47A9-B375-CA409B543C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72BF90-A4F2-4AFB-A219-8E3BF5C7B72A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8E12A-1AB4-4AD9-BD7A-4769356F570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8F426-8CAE-455D-B8F9-EE141D9583CE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533BD5-CA0D-4CC8-AE33-B4F33E77B2E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A92C82-F00B-478F-B394-EDA654CDD0FE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B31FB-8E8C-4AE6-B365-2E2E6D3C50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1D08DB-7ADE-4B82-B94E-1A96E6DDD415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BC62D-1416-4E62-B418-338E4C6559C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10B966-63B2-4DDD-95D4-176AB24B23AD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181EB-0A1F-4BD0-A9E8-F7F86B368B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D4062F-82C9-42E1-A576-05E75F5945D7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4B53C4-767E-4624-906B-74B4BDB6FA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2387E9-4C71-413A-BD17-CB22219CCFAF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FDE03A-D895-4831-A8AE-1CBFE43A16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4D34EB-8594-47B8-B5F6-3ECB8BF9D1DF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A209244D-0F08-446D-ACBB-0D361E70E33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pPr>
                <a:defRPr/>
              </a:pPr>
              <a:t>29-Jul-24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623175" cy="17526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Facial Recognition using Convolution Neural Network</a:t>
            </a:r>
            <a:endParaRPr lang="en-IN" sz="3600" dirty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47" name="Subtitle 4"/>
          <p:cNvSpPr>
            <a:spLocks noGrp="1"/>
          </p:cNvSpPr>
          <p:nvPr>
            <p:ph type="subTitle" idx="1"/>
          </p:nvPr>
        </p:nvSpPr>
        <p:spPr>
          <a:xfrm>
            <a:off x="685800" y="4114800"/>
            <a:ext cx="7848600" cy="1676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Elementary Task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4000"/>
    </mc:Choice>
    <mc:Fallback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02125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BC0F4B0-D43D-44D4-BCF5-CD0386AA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3124200"/>
            <a:ext cx="7400925" cy="27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892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F5BBE9-45E5-419A-A9FF-2691EDC5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10BA7D-ED7A-4DF7-8C91-1AAC0375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53" y="1905000"/>
            <a:ext cx="8385219" cy="4044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: Data Collection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 : Data Cleaning and Exploratory Data Analysis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3 : Model building, training and hyperparameter tuning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4 : Developing Web Application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 : Documentation and Publication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74755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1C11F5-BA41-46DB-AB46-D5B72B70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6066EE-816C-4EFA-82D4-2098EBC3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Face Recognition Based on Convolutional Neural Network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modified CNN architecture by adding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normalization operations to two of the layers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normalization operation used is Batch Normalization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CNN architecture uses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classify the faces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experimental part Georgia Tech Database is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accuracy of about 98.8 is obtained.</a:t>
            </a:r>
          </a:p>
          <a:p>
            <a:pPr marL="671512" lvl="2" indent="0">
              <a:buNone/>
            </a:pP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Coşkun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Musab, et al. "Face recognition based on convolutional neural network." 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Modern Electrical and Energy Systems (MEES)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4708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8E350-2B07-446E-B44E-0DB72D79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BFD0A3-67F5-41EB-B692-03DCAAE51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967163"/>
          </a:xfrm>
        </p:spPr>
        <p:txBody>
          <a:bodyPr>
            <a:normAutofit fontScale="92500" lnSpcReduction="10000"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Illumination Invariant Face Recognition using Convolutional Neural Networks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face recognition under non-uniform illumination using deep convolutional neural networks (CNN) is addressed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symmetry of facial information is exploited to improve the performance of the system by considering the horizontal reflections of the facial images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conducted on Yale facial image dataset demonstrate the efficiency of the proposed approach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fischer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 was used in this problem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infrared (NIR) has the potential to overcome the problems associated with visible and thermal IR face recognition which is more robust against illumination variations and face detection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962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DFD152-CBD5-4CB7-A70A-D519CE32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4467A0-24B8-483F-A864-1459D843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Ramaiah, N.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Pattabhi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Earnest Paul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Ijjina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C. Krishna Mohan. "Illumination invariant face recognition using convolutional neural networks." </a:t>
            </a:r>
            <a:r>
              <a:rPr lang="en-I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Signal Processing, Informatics, Communication and Energy Systems (SPICES)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2015.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234966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C922B0-ED97-4492-8D26-4B860ED9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360A2B-BDB7-4E55-95DD-526AB575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 Convolutional Neural Network based on              	TensorFlow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Neural Network (CNN) based on TensorFlow, an open source deep learning framework, is proposed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show that the proposed method has better recognition accuracy and higher robustness in complex environment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used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7" lvl="1" indent="0">
              <a:buNone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Yuan,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Liping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"A convolutional neural network based on TensorFlow for face recognition." </a:t>
            </a:r>
            <a:r>
              <a:rPr lang="en-I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IEEE 2nd Advanced Information Technology, Electronic and Automation Control Conference (IAEAC)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61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F53D30-183F-457C-82E1-5B941204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769686-B6DB-42B3-8A5C-B41A9F8D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When Face Recognition Meets with Deep Learning: an Evaluation of Convolutional Neural Networks for Face Recognition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LFW database (Labelled Faces in the Wild)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gives a major comparison of 3 published CNNs like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DeepID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Quantitatively compares the architectures of CNNs and evaluates the effect of different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choices.</a:t>
            </a:r>
          </a:p>
          <a:p>
            <a:pPr lvl="1"/>
            <a:endParaRPr lang="en-I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Hu,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Guosheng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"When face recognition meets with deep learning: an evaluation of convolutional neural networks for face recognition." 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 workshops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2015.</a:t>
            </a: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4122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A993B-104F-42A3-A44B-2477C860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5181600" cy="1237488"/>
          </a:xfrm>
        </p:spPr>
        <p:txBody>
          <a:bodyPr>
            <a:normAutofit fontScale="90000"/>
          </a:bodyPr>
          <a:lstStyle/>
          <a:p>
            <a:r>
              <a:rPr lang="en-IN" dirty="0"/>
              <a:t>Literature Survey	</a:t>
            </a:r>
            <a:r>
              <a:rPr lang="en-IN" sz="3600" dirty="0"/>
              <a:t>(Cont..)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C5E1C16-B187-4E48-827F-715640AE9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068" y="2290730"/>
            <a:ext cx="3384376" cy="28803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3ACC3D0-2578-4696-A8D0-35FEAFB9F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7984" y="1124744"/>
            <a:ext cx="428216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38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EE16D-2A97-4A70-A1B6-628BEA6C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1C05AC-8A13-46DB-AA80-5E825FA4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968552"/>
          </a:xfrm>
        </p:spPr>
        <p:txBody>
          <a:bodyPr/>
          <a:lstStyle/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Coşkun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Musab, et al. "Face recognition based on convolutional neural network."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International Conference on Modern Electrical and Energy Systems (MEES)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Ramaiah, N.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Pattabhi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Earnest Paul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Ijjina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Krishna Mohan. "Illumination invariant face recognition using convolutional neural networks."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Signal Processing, Informatics, Communication and Energy Systems (SPICES)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2015.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365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FB86D8-CC20-4307-9518-B568296B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17030-2230-4124-B9EE-B9E9121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Yuan,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 convolutional neural network based on TensorFlow for face recognition."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IEEE 2nd Advanced Information Technology, Electronic and Automation Control Conference (IAEAC)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2017.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Guosheng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"When face recognition meets with deep learning: an evaluation of convolutional neural networks for face recognition."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 workshops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2015.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903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8057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086679"/>
            <a:ext cx="8458200" cy="5064125"/>
          </a:xfrm>
        </p:spPr>
        <p:txBody>
          <a:bodyPr/>
          <a:lstStyle/>
          <a:p>
            <a:pPr marL="0" indent="0" algn="just">
              <a:buNone/>
            </a:pPr>
            <a:r>
              <a:rPr lang="en-IN" sz="2800" b="1" dirty="0"/>
              <a:t> </a:t>
            </a:r>
            <a:endParaRPr lang="en-IN" sz="2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is one of the popular biometric process which is widely used in surveillance, security, criminal identification, etc.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subset of machine learning which uses artificial neural networks inspired by the human brain to solve supervised learning (Classification) problems</a:t>
            </a:r>
            <a:endParaRPr lang="en-IN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dirty="0"/>
          </a:p>
          <a:p>
            <a:pPr algn="just">
              <a:buFont typeface="Wingdings" pitchFamily="2" charset="2"/>
              <a:buChar char="q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508" y="1660355"/>
            <a:ext cx="5770984" cy="1139825"/>
          </a:xfrm>
        </p:spPr>
        <p:txBody>
          <a:bodyPr/>
          <a:lstStyle/>
          <a:p>
            <a:pPr algn="ctr"/>
            <a:r>
              <a:rPr lang="en-IN" b="1" dirty="0">
                <a:latin typeface="Tw Cen MT" panose="020B0602020104020603" pitchFamily="34" charset="0"/>
              </a:rPr>
              <a:t>Review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ED17E55-BFAE-4382-BD38-20235E1D4A96}"/>
              </a:ext>
            </a:extLst>
          </p:cNvPr>
          <p:cNvSpPr txBox="1"/>
          <p:nvPr/>
        </p:nvSpPr>
        <p:spPr>
          <a:xfrm>
            <a:off x="1547664" y="2800180"/>
            <a:ext cx="669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w Cen MT" panose="020B0602020104020603" pitchFamily="34" charset="0"/>
              </a:rPr>
              <a:t>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97823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>
                <a:latin typeface="Tw Cen MT" panose="020B0602020104020603" pitchFamily="34" charset="0"/>
              </a:rPr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8A18E716-156F-4251-9E98-7DF5FD1B5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74171783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F10AAF-7F1A-434C-B101-21AA5E382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640" y="2060848"/>
            <a:ext cx="2222071" cy="2222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62B1D86-2DB0-42AF-ADC9-992D4B1EC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2090456"/>
            <a:ext cx="2192463" cy="219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778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428324"/>
            <a:ext cx="8229600" cy="1139825"/>
          </a:xfrm>
        </p:spPr>
        <p:txBody>
          <a:bodyPr/>
          <a:lstStyle/>
          <a:p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Design</a:t>
            </a:r>
            <a:endParaRPr lang="en-IN" sz="5400" b="1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FCAFCAB-CF73-4DAA-A426-65D4B7CCE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12745752"/>
              </p:ext>
            </p:extLst>
          </p:nvPr>
        </p:nvGraphicFramePr>
        <p:xfrm>
          <a:off x="971600" y="2564904"/>
          <a:ext cx="5987008" cy="132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6832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9DAEC8B-720A-4E24-AC9D-165B9CD5951C}"/>
              </a:ext>
            </a:extLst>
          </p:cNvPr>
          <p:cNvSpPr txBox="1"/>
          <p:nvPr/>
        </p:nvSpPr>
        <p:spPr>
          <a:xfrm>
            <a:off x="1547664" y="404664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200" b="1" kern="0" dirty="0">
                <a:solidFill>
                  <a:srgbClr val="FF6347"/>
                </a:solidFill>
                <a:latin typeface="Tw Cen MT" panose="020B0602020104020603" pitchFamily="34" charset="0"/>
                <a:ea typeface="+mj-ea"/>
                <a:cs typeface="+mj-cs"/>
              </a:rPr>
              <a:t>CNN Architecture</a:t>
            </a:r>
            <a:br>
              <a:rPr lang="en-IN" sz="4200" b="1" kern="0" dirty="0">
                <a:solidFill>
                  <a:srgbClr val="FF6347"/>
                </a:solidFill>
                <a:latin typeface="Tw Cen MT" panose="020B0602020104020603" pitchFamily="34" charset="0"/>
                <a:ea typeface="+mj-ea"/>
                <a:cs typeface="+mj-cs"/>
              </a:rPr>
            </a:br>
            <a:endParaRPr lang="en-IN" sz="4200" b="1" dirty="0">
              <a:solidFill>
                <a:srgbClr val="FF634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F9398E-8008-45E9-904D-32797BB05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1556792"/>
            <a:ext cx="6192688" cy="3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055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4F822EE-E500-4339-B1F5-3728F50D0D98}"/>
              </a:ext>
            </a:extLst>
          </p:cNvPr>
          <p:cNvSpPr/>
          <p:nvPr/>
        </p:nvSpPr>
        <p:spPr>
          <a:xfrm>
            <a:off x="493036" y="277308"/>
            <a:ext cx="8424936" cy="583264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1C4E84-B455-496B-9266-DCBB5FFAA3E6}"/>
              </a:ext>
            </a:extLst>
          </p:cNvPr>
          <p:cNvSpPr txBox="1"/>
          <p:nvPr/>
        </p:nvSpPr>
        <p:spPr>
          <a:xfrm>
            <a:off x="1296367" y="1240787"/>
            <a:ext cx="2736304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Convolution</a:t>
            </a:r>
          </a:p>
          <a:p>
            <a:endParaRPr lang="en-IN" sz="400" dirty="0"/>
          </a:p>
          <a:p>
            <a:pPr algn="ctr"/>
            <a:r>
              <a:rPr lang="en-IN" dirty="0">
                <a:latin typeface="Tw Cen MT" panose="020B0602020104020603" pitchFamily="34" charset="0"/>
              </a:rPr>
              <a:t>Extracts Features from the input given by the previous layers.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71CF4B-7CA0-4868-B2F8-4DA991B87268}"/>
              </a:ext>
            </a:extLst>
          </p:cNvPr>
          <p:cNvSpPr txBox="1"/>
          <p:nvPr/>
        </p:nvSpPr>
        <p:spPr>
          <a:xfrm>
            <a:off x="1403648" y="3709788"/>
            <a:ext cx="2736304" cy="13542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Max Pooling</a:t>
            </a:r>
          </a:p>
          <a:p>
            <a:pPr algn="ctr"/>
            <a:endParaRPr lang="en-IN" sz="400" dirty="0"/>
          </a:p>
          <a:p>
            <a:pPr algn="ctr"/>
            <a:r>
              <a:rPr lang="en-IN" dirty="0">
                <a:latin typeface="Tw Cen MT" panose="020B0602020104020603" pitchFamily="34" charset="0"/>
              </a:rPr>
              <a:t>Down sample the input representation by reducing its dimensionality.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1CBCBD9-0A5D-4CFC-A80B-8A9CF3C4D01E}"/>
              </a:ext>
            </a:extLst>
          </p:cNvPr>
          <p:cNvSpPr/>
          <p:nvPr/>
        </p:nvSpPr>
        <p:spPr>
          <a:xfrm>
            <a:off x="4788024" y="3356992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5478965-6B69-4AE7-823A-5AC6F3E7182D}"/>
              </a:ext>
            </a:extLst>
          </p:cNvPr>
          <p:cNvSpPr/>
          <p:nvPr/>
        </p:nvSpPr>
        <p:spPr>
          <a:xfrm>
            <a:off x="4785023" y="837517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458D3B0-175D-4F92-9600-7EEA6E646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0515" y="619884"/>
            <a:ext cx="2645044" cy="2650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3EF898C-746B-4CCF-B379-8F4CA1CCD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5023" y="3029413"/>
            <a:ext cx="2939443" cy="29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07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4F822EE-E500-4339-B1F5-3728F50D0D98}"/>
              </a:ext>
            </a:extLst>
          </p:cNvPr>
          <p:cNvSpPr/>
          <p:nvPr/>
        </p:nvSpPr>
        <p:spPr>
          <a:xfrm>
            <a:off x="493036" y="277308"/>
            <a:ext cx="8424936" cy="5832648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1C4E84-B455-496B-9266-DCBB5FFAA3E6}"/>
              </a:ext>
            </a:extLst>
          </p:cNvPr>
          <p:cNvSpPr txBox="1"/>
          <p:nvPr/>
        </p:nvSpPr>
        <p:spPr>
          <a:xfrm>
            <a:off x="1296367" y="1240787"/>
            <a:ext cx="2736304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IN" sz="2400" dirty="0">
                <a:solidFill>
                  <a:srgbClr val="006633">
                    <a:lumMod val="75000"/>
                  </a:srgbClr>
                </a:solidFill>
                <a:latin typeface="Tw Cen MT" panose="020B0602020104020603" pitchFamily="34" charset="0"/>
              </a:rPr>
              <a:t>Dropout</a:t>
            </a:r>
          </a:p>
          <a:p>
            <a:pPr lvl="0"/>
            <a:endParaRPr lang="en-IN" sz="400" dirty="0">
              <a:solidFill>
                <a:srgbClr val="000000"/>
              </a:solidFill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Prevents from overfitting.</a:t>
            </a:r>
          </a:p>
          <a:p>
            <a:pPr lvl="0" algn="ctr"/>
            <a:endParaRPr lang="en-IN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Learns more robust features.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71CF4B-7CA0-4868-B2F8-4DA991B87268}"/>
              </a:ext>
            </a:extLst>
          </p:cNvPr>
          <p:cNvSpPr txBox="1"/>
          <p:nvPr/>
        </p:nvSpPr>
        <p:spPr>
          <a:xfrm>
            <a:off x="986960" y="3671944"/>
            <a:ext cx="3307140" cy="15850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IN" sz="2400" dirty="0">
                <a:solidFill>
                  <a:srgbClr val="006633">
                    <a:lumMod val="75000"/>
                  </a:srgbClr>
                </a:solidFill>
                <a:latin typeface="Tw Cen MT" panose="020B0602020104020603" pitchFamily="34" charset="0"/>
              </a:rPr>
              <a:t>Batch Normalization</a:t>
            </a:r>
            <a:endParaRPr lang="en-IN" sz="400" dirty="0">
              <a:solidFill>
                <a:srgbClr val="000000"/>
              </a:solidFill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Improves speed, performance and stability of CNN.</a:t>
            </a:r>
          </a:p>
          <a:p>
            <a:pPr lvl="0" algn="ctr"/>
            <a:endParaRPr lang="en-IN" sz="1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lvl="0" algn="ctr"/>
            <a:r>
              <a:rPr lang="en-IN" dirty="0">
                <a:solidFill>
                  <a:srgbClr val="000000"/>
                </a:solidFill>
                <a:latin typeface="Tw Cen MT" panose="020B0602020104020603" pitchFamily="34" charset="0"/>
              </a:rPr>
              <a:t>Prevents from vanishing and exploding gradient problems.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1CBCBD9-0A5D-4CFC-A80B-8A9CF3C4D01E}"/>
              </a:ext>
            </a:extLst>
          </p:cNvPr>
          <p:cNvSpPr/>
          <p:nvPr/>
        </p:nvSpPr>
        <p:spPr>
          <a:xfrm>
            <a:off x="4788024" y="3356992"/>
            <a:ext cx="2761087" cy="221495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Normalize the input features given from the previous layer.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5478965-6B69-4AE7-823A-5AC6F3E7182D}"/>
              </a:ext>
            </a:extLst>
          </p:cNvPr>
          <p:cNvSpPr/>
          <p:nvPr/>
        </p:nvSpPr>
        <p:spPr>
          <a:xfrm>
            <a:off x="4788024" y="933860"/>
            <a:ext cx="2761087" cy="22149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16A3EE6-B26B-4599-AA5F-A692BD816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6002" y="1218564"/>
            <a:ext cx="2577654" cy="14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303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The architecture has been divided into 4 blocks for easy understanding: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Tw Cen MT" panose="020B0602020104020603" pitchFamily="34" charset="0"/>
              </a:rPr>
              <a:t>Block – 4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813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r>
              <a:rPr lang="en-IN" sz="4400" dirty="0">
                <a:solidFill>
                  <a:schemeClr val="tx1"/>
                </a:solidFill>
                <a:latin typeface="Tw Cen MT" panose="020B0602020104020603" pitchFamily="34" charset="0"/>
              </a:rPr>
              <a:t/>
            </a:r>
            <a:br>
              <a:rPr lang="en-IN" sz="4400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1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F4249F-72CF-4904-B655-50B2D861E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544077"/>
            <a:ext cx="7344816" cy="41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87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2</a:t>
            </a: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3070AE-AE9B-492F-BA0F-D040B590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2492896"/>
            <a:ext cx="8229600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542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1648AD-5D71-4155-8F6D-8401081E2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2276872"/>
            <a:ext cx="8229600" cy="3572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3</a:t>
            </a:r>
          </a:p>
          <a:p>
            <a:pPr marL="0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025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Contd..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53072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Networks is one of the neural network architectures, widely used in face recognition problems.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proposes a Convolutional Neural Networks (CNN) based facial recognition system</a:t>
            </a:r>
          </a:p>
          <a:p>
            <a:pPr marL="0" indent="0" algn="just" eaLnBrk="1" hangingPunct="1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1772816"/>
            <a:ext cx="7128792" cy="2736304"/>
          </a:xfrm>
        </p:spPr>
        <p:txBody>
          <a:bodyPr/>
          <a:lstStyle/>
          <a:p>
            <a:r>
              <a:rPr lang="en-IN" sz="2000" dirty="0">
                <a:latin typeface="Tw Cen MT" panose="020B0602020104020603" pitchFamily="34" charset="0"/>
              </a:rPr>
              <a:t>Block – 4</a:t>
            </a:r>
          </a:p>
          <a:p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  <a:p>
            <a:pPr marL="344487" lvl="1" indent="0">
              <a:buNone/>
            </a:pPr>
            <a:endParaRPr lang="en-IN" sz="2000" dirty="0"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A806AA-BE3F-47B3-84E4-4B32CCE0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2204864"/>
            <a:ext cx="7416824" cy="37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384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CNN Architecture</a:t>
            </a:r>
            <a:b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4AE8F66-0AFE-468C-AAD9-6DA9A76D1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5736" y="1324380"/>
            <a:ext cx="3744416" cy="4408876"/>
          </a:xfrm>
        </p:spPr>
      </p:pic>
    </p:spTree>
    <p:extLst>
      <p:ext uri="{BB962C8B-B14F-4D97-AF65-F5344CB8AC3E}">
        <p14:creationId xmlns:p14="http://schemas.microsoft.com/office/powerpoint/2010/main" xmlns="" val="201087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0D3A86-B677-4B55-9DDF-56FA8C9C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Web Application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2CDDFBB-0AE3-46B8-B8B0-3BF41152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1600201"/>
            <a:ext cx="5773393" cy="4133056"/>
          </a:xfrm>
        </p:spPr>
      </p:pic>
    </p:spTree>
    <p:extLst>
      <p:ext uri="{BB962C8B-B14F-4D97-AF65-F5344CB8AC3E}">
        <p14:creationId xmlns:p14="http://schemas.microsoft.com/office/powerpoint/2010/main" xmlns="" val="289684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DA49DF-C16B-4792-9E90-1ED0BD7B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9300C-BF71-4066-936D-6E3080A2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The main components of the application are: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1) Front-End Interface (Camera)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2) Server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3) CNN Model</a:t>
            </a: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4) Database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5) End Result (Display Screen)</a:t>
            </a: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441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CE9BDC-07B9-43DA-94C8-6E673F54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7035E2-132E-4473-9125-E2D8DF4E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Front-End Interface is a web page which takes the video frame as input through the camera using open computer vision (OpenCV) library.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 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Server is the back-end of the application which maintains the connection with front-end interface, model, database and display screen. </a:t>
            </a:r>
          </a:p>
        </p:txBody>
      </p:sp>
    </p:spTree>
    <p:extLst>
      <p:ext uri="{BB962C8B-B14F-4D97-AF65-F5344CB8AC3E}">
        <p14:creationId xmlns:p14="http://schemas.microsoft.com/office/powerpoint/2010/main" xmlns="" val="329056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F6E9C5-CEBD-4570-A8AA-AB063AC6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err="1">
                <a:latin typeface="Tw Cen MT" panose="020B0602020104020603" pitchFamily="34" charset="0"/>
              </a:rPr>
              <a:t>Cont</a:t>
            </a:r>
            <a:r>
              <a:rPr lang="en-IN" sz="4400" dirty="0">
                <a:latin typeface="Tw Cen MT" panose="020B0602020104020603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6F2FD2-79A4-4612-93AD-C334B6FB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The server checks if the attendance is posted previously. If not, the attendance is posted into the database including the timestamp. </a:t>
            </a:r>
          </a:p>
          <a:p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The details of the corresponding student will be shown using the display screen, which is web </a:t>
            </a:r>
            <a:r>
              <a:rPr lang="en-IN" sz="2400" dirty="0">
                <a:latin typeface="Tw Cen MT" panose="020B0602020104020603" pitchFamily="34" charset="0"/>
              </a:rPr>
              <a:t>page.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8624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A0F3D6-FA2E-4810-A51F-DE6917D53A8F}"/>
              </a:ext>
            </a:extLst>
          </p:cNvPr>
          <p:cNvSpPr txBox="1"/>
          <p:nvPr/>
        </p:nvSpPr>
        <p:spPr>
          <a:xfrm>
            <a:off x="1331640" y="548680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w Cen MT" panose="020B0602020104020603" pitchFamily="34" charset="0"/>
              </a:rPr>
              <a:t>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730372-03CE-4B9C-ABD6-B08C979E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608" y="1196752"/>
            <a:ext cx="73938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664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770855"/>
            <a:ext cx="8229600" cy="1139825"/>
          </a:xfrm>
        </p:spPr>
        <p:txBody>
          <a:bodyPr/>
          <a:lstStyle/>
          <a:p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FCAFCAB-CF73-4DAA-A426-65D4B7CCE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28360672"/>
              </p:ext>
            </p:extLst>
          </p:nvPr>
        </p:nvGraphicFramePr>
        <p:xfrm>
          <a:off x="1151620" y="1910680"/>
          <a:ext cx="684076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158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178D8-6BF1-4A7B-8FDA-FBD07BA1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Data Collection</a:t>
            </a:r>
            <a:endParaRPr lang="en-IN" sz="3200" b="1" dirty="0">
              <a:solidFill>
                <a:srgbClr val="FF6347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54525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Data Generation</a:t>
            </a:r>
          </a:p>
          <a:p>
            <a:pPr marL="0" indent="0" algn="just">
              <a:buNone/>
            </a:pPr>
            <a:endParaRPr lang="en-IN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AADA9F-6CCF-4C76-94A9-FD85A544E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2286000"/>
            <a:ext cx="1925281" cy="1535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8D3F57F-C70F-4DFC-91AF-4E7E590D963C}"/>
              </a:ext>
            </a:extLst>
          </p:cNvPr>
          <p:cNvCxnSpPr>
            <a:cxnSpLocks/>
          </p:cNvCxnSpPr>
          <p:nvPr/>
        </p:nvCxnSpPr>
        <p:spPr>
          <a:xfrm flipV="1">
            <a:off x="3579985" y="2924944"/>
            <a:ext cx="72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B385176-E901-4301-B990-BE8C871A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6721" y="2513890"/>
            <a:ext cx="883518" cy="883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1A56294-D5CA-48EF-82EF-EE41AF8BD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4354" y="2562516"/>
            <a:ext cx="883518" cy="883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F23C6AA-FD46-489A-99FB-DB22EE3A9B90}"/>
              </a:ext>
            </a:extLst>
          </p:cNvPr>
          <p:cNvCxnSpPr/>
          <p:nvPr/>
        </p:nvCxnSpPr>
        <p:spPr>
          <a:xfrm flipV="1">
            <a:off x="5435151" y="2967743"/>
            <a:ext cx="7200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0679466-B516-427B-BB45-6E94BEBEB0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7675" y="4191122"/>
            <a:ext cx="676876" cy="676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54E71683-31A7-42DB-BBAA-2BB7796B6874}"/>
              </a:ext>
            </a:extLst>
          </p:cNvPr>
          <p:cNvCxnSpPr>
            <a:cxnSpLocks/>
          </p:cNvCxnSpPr>
          <p:nvPr/>
        </p:nvCxnSpPr>
        <p:spPr>
          <a:xfrm>
            <a:off x="6770951" y="3548894"/>
            <a:ext cx="0" cy="658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592FBB6-0CE5-4BEF-A2F7-B1F07D1E2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6813" y="3728182"/>
            <a:ext cx="1139816" cy="113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9276F3-72BF-4920-9D00-ACAEDCD98F0E}"/>
              </a:ext>
            </a:extLst>
          </p:cNvPr>
          <p:cNvSpPr txBox="1"/>
          <p:nvPr/>
        </p:nvSpPr>
        <p:spPr>
          <a:xfrm>
            <a:off x="3156581" y="486799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w Cen MT" panose="020B0602020104020603" pitchFamily="34" charset="0"/>
              </a:rPr>
              <a:t>Iterate the process until it reaches desired count of images.</a:t>
            </a:r>
          </a:p>
        </p:txBody>
      </p:sp>
    </p:spTree>
    <p:extLst>
      <p:ext uri="{BB962C8B-B14F-4D97-AF65-F5344CB8AC3E}">
        <p14:creationId xmlns:p14="http://schemas.microsoft.com/office/powerpoint/2010/main" xmlns="" val="191613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AA86A2-31BF-488E-A73D-E6E7DB1A2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7266" y="692696"/>
            <a:ext cx="4229467" cy="406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DE6500-6765-48A7-8E62-F0148B0DA72D}"/>
              </a:ext>
            </a:extLst>
          </p:cNvPr>
          <p:cNvSpPr txBox="1"/>
          <p:nvPr/>
        </p:nvSpPr>
        <p:spPr>
          <a:xfrm>
            <a:off x="3779912" y="4754508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xmlns="" val="232477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BCA117-D666-45DD-AAC6-06085440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Contd..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74FEAE-1967-479F-B3DE-1277A4A7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68" y="1905000"/>
            <a:ext cx="8229600" cy="37893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proposed facial recognition system includes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new face dataset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CNN model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Parameter Tuning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223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28D703-8392-410F-AFB7-742BFB74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4F65B3-A1B1-444A-BE0B-C29A21AE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10237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Data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Augmentation</a:t>
            </a:r>
          </a:p>
          <a:p>
            <a:pPr marL="0" indent="0" algn="just">
              <a:buNone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Data augmentation technique is used to generate new samples by manipulating the existing data. Synthetic images are being generated randomly, by applying the following operations: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Zoom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Shear	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Height Shift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Rotation</a:t>
            </a:r>
          </a:p>
          <a:p>
            <a:pPr marL="841375" lvl="1" indent="-514350" algn="just">
              <a:buFont typeface="+mj-lt"/>
              <a:buAutoNum type="romanUcPeriod"/>
            </a:pPr>
            <a:r>
              <a:rPr lang="en-US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Width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F00CBF-D104-4BE7-886B-275D1126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492896"/>
            <a:ext cx="4608512" cy="32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916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2A8F3-3093-47E8-9CA4-FE5FAD4D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6214"/>
            <a:ext cx="8229600" cy="5154711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Train and Test Details</a:t>
            </a:r>
          </a:p>
          <a:p>
            <a:pPr marL="0" indent="0" algn="just">
              <a:buNone/>
            </a:pPr>
            <a:endParaRPr lang="en-IN" sz="12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initial samples in dataset are 10,029, which are normalized during training to boost up the processing and the train data is augmented automatically. The actual data is split into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train and test data.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09B15B-DC20-484D-AA8E-D3F9F1EF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7804" y="3140968"/>
            <a:ext cx="352839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31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587340-4D57-4BEC-9C22-744F26B2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8229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Train and Test Details</a:t>
            </a:r>
          </a:p>
          <a:p>
            <a:pPr marL="0" indent="0">
              <a:buNone/>
            </a:pPr>
            <a:endParaRPr lang="en-IN" sz="11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The entire dataset of 10,029 images are divided into four class labels.</a:t>
            </a:r>
          </a:p>
          <a:p>
            <a:pPr lvl="1"/>
            <a:r>
              <a:rPr lang="en-IN" sz="2000" dirty="0">
                <a:latin typeface="Tw Cen MT" panose="020B0602020104020603" pitchFamily="34" charset="0"/>
                <a:cs typeface="Times New Roman" panose="02020603050405020304" pitchFamily="18" charset="0"/>
              </a:rPr>
              <a:t>Each class label consists of 2500 images but class label 3 consists of 2529 images.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C1B77B-E0F1-4971-A2D7-4D0A3DC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852936"/>
            <a:ext cx="5796644" cy="1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831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D6045-950E-4E36-AC43-C30604C5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FF6347"/>
                </a:solidFill>
                <a:latin typeface="Tw Cen MT" panose="020B0602020104020603" pitchFamily="34" charset="0"/>
              </a:rPr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ECC81E-55C6-4FAE-B2BE-FA49868C2230}"/>
              </a:ext>
            </a:extLst>
          </p:cNvPr>
          <p:cNvSpPr txBox="1"/>
          <p:nvPr/>
        </p:nvSpPr>
        <p:spPr>
          <a:xfrm>
            <a:off x="762000" y="1600200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latin typeface="Tw Cen MT" panose="020B0602020104020603" pitchFamily="34" charset="0"/>
              </a:rPr>
              <a:t>The Ground Truth of the Dataset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4716CE2-EBC3-4BB9-BC76-AB909CE3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81200"/>
            <a:ext cx="3814035" cy="1139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01A708-4014-43AC-8312-1B3B16E33E11}"/>
              </a:ext>
            </a:extLst>
          </p:cNvPr>
          <p:cNvSpPr txBox="1"/>
          <p:nvPr/>
        </p:nvSpPr>
        <p:spPr>
          <a:xfrm>
            <a:off x="755576" y="3182887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latin typeface="Tw Cen MT" panose="020B0602020104020603" pitchFamily="34" charset="0"/>
              </a:rPr>
              <a:t>The Count Plot of the Dataset w.r.t the classes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49D8D9-DD1F-46F7-8372-542F5CEE6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3717032"/>
            <a:ext cx="3570465" cy="2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20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D7C1A2-9ECF-4EFA-AC85-353297A45857}"/>
              </a:ext>
            </a:extLst>
          </p:cNvPr>
          <p:cNvSpPr txBox="1"/>
          <p:nvPr/>
        </p:nvSpPr>
        <p:spPr>
          <a:xfrm>
            <a:off x="683568" y="1052736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w Cen MT" panose="020B0602020104020603" pitchFamily="34" charset="0"/>
              </a:rPr>
              <a:t>The dataset distribution is visualized as a 3D scatter plot by using Principal Component Analysis (PCA):</a:t>
            </a:r>
          </a:p>
          <a:p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4A4BBD-C362-4FD5-A48A-F3876175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32856"/>
            <a:ext cx="4734803" cy="3121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072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18861A-0030-4CCC-AC45-8CEBEC52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CNN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4F174F-130A-4202-B09D-E0179CBE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proposed CNN consists of 20 layers which includes: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Two Dimensional Convolutional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Batch Normalization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Max pooling Layer</a:t>
            </a:r>
          </a:p>
          <a:p>
            <a:pPr lvl="1"/>
            <a:r>
              <a:rPr lang="en-IN" dirty="0">
                <a:latin typeface="Tw Cen MT" panose="020B0602020104020603" pitchFamily="34" charset="0"/>
                <a:cs typeface="Times New Roman" panose="02020603050405020304" pitchFamily="18" charset="0"/>
              </a:rPr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xmlns="" val="98072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90B3F-D6ED-4D3C-92ED-601BC04F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Tw Cen MT" panose="020B0602020104020603" pitchFamily="34" charset="0"/>
              </a:rPr>
              <a:t>Cont</a:t>
            </a:r>
            <a:r>
              <a:rPr lang="en-IN" dirty="0">
                <a:latin typeface="Tw Cen MT" panose="020B0602020104020603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architecture takes a gray scale image with shape (100,100, 1) and results the class label of the image as prediction.</a:t>
            </a:r>
          </a:p>
          <a:p>
            <a:pPr marL="0" indent="0">
              <a:buNone/>
            </a:pPr>
            <a:endParaRPr lang="en-US" sz="26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w Cen MT" panose="020B0602020104020603" pitchFamily="34" charset="0"/>
                <a:cs typeface="Times New Roman" panose="02020603050405020304" pitchFamily="18" charset="0"/>
              </a:rPr>
              <a:t>The total number of parameters of the CNN are 7,658,629 of which 7,656,197 are trainable and 2,432 are non trainable.</a:t>
            </a:r>
            <a:endParaRPr lang="en-IN" sz="26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758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1023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Details of Training the CNN Model:</a:t>
            </a:r>
          </a:p>
          <a:p>
            <a:pPr mar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Loss Metric: 	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Categorical Cross Entropy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Optimizer: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 	 RMSprop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Learning Rate: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0.001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Batch Size: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 	 256</a:t>
            </a:r>
          </a:p>
          <a:p>
            <a:pPr marL="0" indent="0">
              <a:buNone/>
            </a:pPr>
            <a:r>
              <a:rPr lang="en-IN" sz="24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Epochs: 	 </a:t>
            </a: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50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time taken by the CNN model according to the above parameters is 27min 30 sec.</a:t>
            </a:r>
          </a:p>
        </p:txBody>
      </p:sp>
    </p:spTree>
    <p:extLst>
      <p:ext uri="{BB962C8B-B14F-4D97-AF65-F5344CB8AC3E}">
        <p14:creationId xmlns:p14="http://schemas.microsoft.com/office/powerpoint/2010/main" xmlns="" val="373949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4646FA-BE18-4C13-A760-F1D8C3BD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1023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Accuracy &amp; Loss : </a:t>
            </a: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The below graphs represents the accuracy and loss for the training and testing data.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FBD27E-CE28-4791-98F6-4B5411FA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322" y="2136855"/>
            <a:ext cx="3695013" cy="258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0436F55-5769-4807-8164-F16B88A9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6684" y="2136855"/>
            <a:ext cx="3672408" cy="258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2028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53BEE-37C5-47B0-9C3C-FB0BEFEA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6347"/>
                </a:solidFill>
                <a:latin typeface="Tw Cen MT" panose="020B0602020104020603" pitchFamily="34" charset="0"/>
              </a:rPr>
              <a:t>Web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0343E0D-9546-4349-A1F5-B8E5F998E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721745"/>
            <a:ext cx="1656184" cy="142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DE3C84-A349-40A8-B913-D78C0335E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14" y="1994853"/>
            <a:ext cx="750598" cy="679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23C564-6519-4C89-ABA9-31C64FD0A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8790" y="1988840"/>
            <a:ext cx="74295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2DD6E2C-03E4-4685-9350-526D2B390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0392" y="1884247"/>
            <a:ext cx="969568" cy="894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355088-5577-4DD7-B514-04D2DC3177DC}"/>
              </a:ext>
            </a:extLst>
          </p:cNvPr>
          <p:cNvSpPr txBox="1"/>
          <p:nvPr/>
        </p:nvSpPr>
        <p:spPr>
          <a:xfrm>
            <a:off x="1164764" y="3160644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Web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E899442-E6DE-4484-BA16-7C343060D46A}"/>
              </a:ext>
            </a:extLst>
          </p:cNvPr>
          <p:cNvSpPr txBox="1"/>
          <p:nvPr/>
        </p:nvSpPr>
        <p:spPr>
          <a:xfrm>
            <a:off x="3144985" y="2730164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Extracted 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B607E4-E766-428B-8659-0F25817EF33A}"/>
              </a:ext>
            </a:extLst>
          </p:cNvPr>
          <p:cNvSpPr txBox="1"/>
          <p:nvPr/>
        </p:nvSpPr>
        <p:spPr>
          <a:xfrm>
            <a:off x="4654348" y="2730164"/>
            <a:ext cx="141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Grayscale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1B33B3-69E9-4012-97B6-A12F9D26CC71}"/>
              </a:ext>
            </a:extLst>
          </p:cNvPr>
          <p:cNvSpPr txBox="1"/>
          <p:nvPr/>
        </p:nvSpPr>
        <p:spPr>
          <a:xfrm>
            <a:off x="6650248" y="2779233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Resized Image</a:t>
            </a:r>
          </a:p>
        </p:txBody>
      </p:sp>
      <p:pic>
        <p:nvPicPr>
          <p:cNvPr id="1026" name="Picture 2" descr="Image result for ml model icon">
            <a:extLst>
              <a:ext uri="{FF2B5EF4-FFF2-40B4-BE49-F238E27FC236}">
                <a16:creationId xmlns:a16="http://schemas.microsoft.com/office/drawing/2014/main" xmlns="" id="{CCA9B712-47A5-44AF-AEBF-EE06368F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2028" y="4140828"/>
            <a:ext cx="937932" cy="937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3CC67DD-12B6-4189-B9FE-BECFE1F2982A}"/>
              </a:ext>
            </a:extLst>
          </p:cNvPr>
          <p:cNvSpPr txBox="1"/>
          <p:nvPr/>
        </p:nvSpPr>
        <p:spPr>
          <a:xfrm>
            <a:off x="6800392" y="5078760"/>
            <a:ext cx="141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Trained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86F34FA-E7FF-49EC-8C7C-AD49F7C94E6C}"/>
              </a:ext>
            </a:extLst>
          </p:cNvPr>
          <p:cNvSpPr txBox="1"/>
          <p:nvPr/>
        </p:nvSpPr>
        <p:spPr>
          <a:xfrm>
            <a:off x="5262774" y="4455905"/>
            <a:ext cx="93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Prediction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945A33C-C62E-441A-A675-BB43D325B9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5018" y="4986044"/>
            <a:ext cx="800986" cy="800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60EB23B-B64D-492D-8E99-9A180F799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920" y="3490467"/>
            <a:ext cx="1753545" cy="1783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C9E773E-4389-43B3-9C4A-4541B19EABCF}"/>
              </a:ext>
            </a:extLst>
          </p:cNvPr>
          <p:cNvCxnSpPr/>
          <p:nvPr/>
        </p:nvCxnSpPr>
        <p:spPr>
          <a:xfrm flipH="1" flipV="1">
            <a:off x="3765465" y="4221088"/>
            <a:ext cx="1382599" cy="388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322A8F3-EEB8-45E4-8812-BFBB1D231F67}"/>
              </a:ext>
            </a:extLst>
          </p:cNvPr>
          <p:cNvCxnSpPr>
            <a:cxnSpLocks/>
          </p:cNvCxnSpPr>
          <p:nvPr/>
        </p:nvCxnSpPr>
        <p:spPr>
          <a:xfrm flipH="1">
            <a:off x="4687904" y="4609793"/>
            <a:ext cx="438032" cy="448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0CB38A8-CD3D-4736-8C67-B2A21946086D}"/>
              </a:ext>
            </a:extLst>
          </p:cNvPr>
          <p:cNvCxnSpPr>
            <a:cxnSpLocks/>
          </p:cNvCxnSpPr>
          <p:nvPr/>
        </p:nvCxnSpPr>
        <p:spPr>
          <a:xfrm flipH="1">
            <a:off x="6119106" y="4617769"/>
            <a:ext cx="6054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C770BEC-8A6B-4351-A484-974FA97D0DF5}"/>
              </a:ext>
            </a:extLst>
          </p:cNvPr>
          <p:cNvCxnSpPr>
            <a:cxnSpLocks/>
          </p:cNvCxnSpPr>
          <p:nvPr/>
        </p:nvCxnSpPr>
        <p:spPr>
          <a:xfrm>
            <a:off x="6066181" y="2331740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59232E81-438F-4D31-B95C-E691CC114A6F}"/>
              </a:ext>
            </a:extLst>
          </p:cNvPr>
          <p:cNvCxnSpPr>
            <a:cxnSpLocks/>
          </p:cNvCxnSpPr>
          <p:nvPr/>
        </p:nvCxnSpPr>
        <p:spPr>
          <a:xfrm>
            <a:off x="4298669" y="2331740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3B14977-2829-4878-80F2-158445C71801}"/>
              </a:ext>
            </a:extLst>
          </p:cNvPr>
          <p:cNvCxnSpPr>
            <a:cxnSpLocks/>
          </p:cNvCxnSpPr>
          <p:nvPr/>
        </p:nvCxnSpPr>
        <p:spPr>
          <a:xfrm>
            <a:off x="2686595" y="2341037"/>
            <a:ext cx="546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7EABF0D-E985-413F-A5C6-5499D459654A}"/>
              </a:ext>
            </a:extLst>
          </p:cNvPr>
          <p:cNvSpPr txBox="1"/>
          <p:nvPr/>
        </p:nvSpPr>
        <p:spPr>
          <a:xfrm>
            <a:off x="2320437" y="5221131"/>
            <a:ext cx="126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w Cen MT" panose="020B0602020104020603" pitchFamily="34" charset="0"/>
              </a:rPr>
              <a:t>Output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3D91D55-7750-4557-8BF2-3F977CD4DCE6}"/>
              </a:ext>
            </a:extLst>
          </p:cNvPr>
          <p:cNvSpPr txBox="1"/>
          <p:nvPr/>
        </p:nvSpPr>
        <p:spPr>
          <a:xfrm>
            <a:off x="3652721" y="5784285"/>
            <a:ext cx="1495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w Cen MT" panose="020B0602020104020603" pitchFamily="34" charset="0"/>
              </a:rPr>
              <a:t>Update Database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7B00D9FA-83EF-4637-92AD-1137A6127792}"/>
              </a:ext>
            </a:extLst>
          </p:cNvPr>
          <p:cNvCxnSpPr>
            <a:cxnSpLocks/>
          </p:cNvCxnSpPr>
          <p:nvPr/>
        </p:nvCxnSpPr>
        <p:spPr>
          <a:xfrm>
            <a:off x="7285175" y="3191133"/>
            <a:ext cx="0" cy="781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708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6331"/>
            <a:ext cx="8229600" cy="1139825"/>
          </a:xfrm>
        </p:spPr>
        <p:txBody>
          <a:bodyPr>
            <a:normAutofit fontScale="90000"/>
          </a:bodyPr>
          <a:lstStyle/>
          <a:p>
            <a:r>
              <a:rPr lang="en-IN" dirty="0"/>
              <a:t>Hardware and 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238"/>
            <a:ext cx="8229600" cy="4530725"/>
          </a:xfrm>
        </p:spPr>
        <p:txBody>
          <a:bodyPr/>
          <a:lstStyle/>
          <a:p>
            <a:pPr marL="0" indent="0"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1xsingle core hyper threaded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.~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12.6 GB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Disk: ~320 GB Available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1xTesla K80</a:t>
            </a:r>
          </a:p>
          <a:p>
            <a:pPr>
              <a:buNone/>
            </a:pPr>
            <a:r>
              <a:rPr lang="en-IN" sz="2400" u="sng" dirty="0">
                <a:latin typeface="Times New Roman" panose="02020603050405020304" pitchFamily="18" charset="0"/>
                <a:cs typeface="Times New Roman" pitchFamily="18" charset="0"/>
              </a:rPr>
              <a:t>Software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 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A555F3-8EB5-41D7-9BB1-55B5B49E1649}"/>
              </a:ext>
            </a:extLst>
          </p:cNvPr>
          <p:cNvSpPr txBox="1"/>
          <p:nvPr/>
        </p:nvSpPr>
        <p:spPr>
          <a:xfrm>
            <a:off x="539552" y="234888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w Cen MT" panose="020B0602020104020603" pitchFamily="34" charset="0"/>
              </a:rPr>
              <a:t>We are pleased to share that we have submitted the paper entitled “</a:t>
            </a:r>
            <a:r>
              <a:rPr lang="en-IN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Smart Attendance Management System using CNN</a:t>
            </a:r>
            <a:r>
              <a:rPr lang="en-IN" sz="2400" dirty="0">
                <a:latin typeface="Tw Cen MT" panose="020B0602020104020603" pitchFamily="34" charset="0"/>
              </a:rPr>
              <a:t>” </a:t>
            </a:r>
          </a:p>
          <a:p>
            <a:pPr algn="ctr"/>
            <a:r>
              <a:rPr lang="en-IN" sz="2400" dirty="0">
                <a:latin typeface="Tw Cen MT" panose="020B0602020104020603" pitchFamily="34" charset="0"/>
              </a:rPr>
              <a:t>to </a:t>
            </a:r>
          </a:p>
          <a:p>
            <a:pPr algn="ctr"/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w Cen MT" panose="020B0602020104020603" pitchFamily="34" charset="0"/>
              </a:rPr>
              <a:t>IEEE HYDCON</a:t>
            </a:r>
            <a:r>
              <a:rPr lang="en-IN" sz="2400" b="1" dirty="0">
                <a:latin typeface="Tw Cen MT" panose="020B0602020104020603" pitchFamily="34" charset="0"/>
              </a:rPr>
              <a:t> </a:t>
            </a:r>
            <a:r>
              <a:rPr lang="en-IN" sz="2400" dirty="0">
                <a:latin typeface="Tw Cen MT" panose="020B0602020104020603" pitchFamily="34" charset="0"/>
              </a:rPr>
              <a:t>Conference</a:t>
            </a:r>
          </a:p>
        </p:txBody>
      </p:sp>
    </p:spTree>
    <p:extLst>
      <p:ext uri="{BB962C8B-B14F-4D97-AF65-F5344CB8AC3E}">
        <p14:creationId xmlns:p14="http://schemas.microsoft.com/office/powerpoint/2010/main" xmlns="" val="256542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CD755E-2935-403F-A319-AE154580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w Cen MT" panose="020B0602020104020603" pitchFamily="34" charset="0"/>
              </a:rPr>
              <a:t>References</a:t>
            </a:r>
            <a:r>
              <a:rPr lang="en-IN" sz="4400" dirty="0">
                <a:latin typeface="Tw Cen MT" panose="020B0602020104020603" pitchFamily="34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816FB4-3209-429B-BCCE-F9EB7BF1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[1] </a:t>
            </a:r>
            <a:r>
              <a:rPr lang="en-US" sz="2400" dirty="0">
                <a:latin typeface="Tw Cen MT" panose="020B0602020104020603" pitchFamily="34" charset="0"/>
              </a:rPr>
              <a:t>Z.-W. Yuan and J. Zhang, “Feature extraction and image retrieval based on </a:t>
            </a:r>
            <a:r>
              <a:rPr lang="en-US" sz="2400" dirty="0" err="1">
                <a:latin typeface="Tw Cen MT" panose="020B0602020104020603" pitchFamily="34" charset="0"/>
              </a:rPr>
              <a:t>alexnet</a:t>
            </a:r>
            <a:r>
              <a:rPr lang="en-US" sz="2400" dirty="0">
                <a:latin typeface="Tw Cen MT" panose="020B0602020104020603" pitchFamily="34" charset="0"/>
              </a:rPr>
              <a:t>,” in Eighth International Conference on Digital Image Processing (ICDIP 2016), vol. 10033. International Society for Optics and Photonics, 2016, p. 100330E.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Tw Cen MT" panose="020B0602020104020603" pitchFamily="34" charset="0"/>
              </a:rPr>
              <a:t>[2] R. Fu, D. Wang, D. Li, and Z. Luo, “University classroom attendance </a:t>
            </a:r>
            <a:r>
              <a:rPr lang="en-US" sz="2400" dirty="0">
                <a:latin typeface="Tw Cen MT" panose="020B0602020104020603" pitchFamily="34" charset="0"/>
              </a:rPr>
              <a:t>based on deep learning,” in 2017 10th International Conference on </a:t>
            </a:r>
            <a:r>
              <a:rPr lang="en-IN" sz="2400" dirty="0">
                <a:latin typeface="Tw Cen MT" panose="020B0602020104020603" pitchFamily="34" charset="0"/>
              </a:rPr>
              <a:t>Intelligent Computation Technology and Automation (ICICTA). IEEE, 2017, pp. 128–131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406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1EEA9-7E8E-4215-ABAC-113EEC76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w Cen MT" panose="020B06020201040206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66A7A1-D650-4AB5-ACFB-0B8808CF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[3] </a:t>
            </a:r>
            <a:r>
              <a:rPr lang="en-US" sz="2400" dirty="0" err="1">
                <a:latin typeface="Tw Cen MT" panose="020B0602020104020603" pitchFamily="34" charset="0"/>
              </a:rPr>
              <a:t>Mikołajczyk</a:t>
            </a:r>
            <a:r>
              <a:rPr lang="en-US" sz="2400" dirty="0">
                <a:latin typeface="Tw Cen MT" panose="020B0602020104020603" pitchFamily="34" charset="0"/>
              </a:rPr>
              <a:t> and M. </a:t>
            </a:r>
            <a:r>
              <a:rPr lang="en-US" sz="2400" dirty="0" err="1">
                <a:latin typeface="Tw Cen MT" panose="020B0602020104020603" pitchFamily="34" charset="0"/>
              </a:rPr>
              <a:t>Grochowski</a:t>
            </a:r>
            <a:r>
              <a:rPr lang="en-US" sz="2400" dirty="0">
                <a:latin typeface="Tw Cen MT" panose="020B0602020104020603" pitchFamily="34" charset="0"/>
              </a:rPr>
              <a:t>, “Data augmentation for improving deep learning in image classification problem,” in 2018 international </a:t>
            </a:r>
            <a:r>
              <a:rPr lang="en-IN" sz="2400" dirty="0">
                <a:latin typeface="Tw Cen MT" panose="020B0602020104020603" pitchFamily="34" charset="0"/>
              </a:rPr>
              <a:t>interdisciplinary PhD workshop (</a:t>
            </a:r>
            <a:r>
              <a:rPr lang="en-IN" sz="2400" dirty="0" err="1">
                <a:latin typeface="Tw Cen MT" panose="020B0602020104020603" pitchFamily="34" charset="0"/>
              </a:rPr>
              <a:t>IIPhDW</a:t>
            </a:r>
            <a:r>
              <a:rPr lang="en-IN" sz="2400" dirty="0">
                <a:latin typeface="Tw Cen MT" panose="020B0602020104020603" pitchFamily="34" charset="0"/>
              </a:rPr>
              <a:t>). IEEE, 2018, pp. 117–122.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0"/>
              </a:rPr>
              <a:t>[4] Z. </a:t>
            </a:r>
            <a:r>
              <a:rPr lang="en-US" sz="2400" dirty="0" err="1">
                <a:latin typeface="Tw Cen MT" panose="020B0602020104020603" pitchFamily="34" charset="0"/>
              </a:rPr>
              <a:t>Zhiyao</a:t>
            </a:r>
            <a:r>
              <a:rPr lang="en-US" sz="2400" dirty="0">
                <a:latin typeface="Tw Cen MT" panose="020B0602020104020603" pitchFamily="34" charset="0"/>
              </a:rPr>
              <a:t> and B. M. Di, “</a:t>
            </a:r>
            <a:r>
              <a:rPr lang="en-US" sz="2400" dirty="0" err="1">
                <a:latin typeface="Tw Cen MT" panose="020B0602020104020603" pitchFamily="34" charset="0"/>
              </a:rPr>
              <a:t>Multiplet</a:t>
            </a:r>
            <a:r>
              <a:rPr lang="en-US" sz="2400" dirty="0">
                <a:latin typeface="Tw Cen MT" panose="020B0602020104020603" pitchFamily="34" charset="0"/>
              </a:rPr>
              <a:t> selection: a practical study of </a:t>
            </a:r>
            <a:r>
              <a:rPr lang="en-US" sz="2400" dirty="0" err="1">
                <a:latin typeface="Tw Cen MT" panose="020B0602020104020603" pitchFamily="34" charset="0"/>
              </a:rPr>
              <a:t>multifaces</a:t>
            </a:r>
            <a:r>
              <a:rPr lang="en-US" sz="2400" dirty="0">
                <a:latin typeface="Tw Cen MT" panose="020B0602020104020603" pitchFamily="34" charset="0"/>
              </a:rPr>
              <a:t> recognition for student attendance system,” in Proceedings of the 2nd International Conference on Image and Graphics Processing, 2019, </a:t>
            </a:r>
            <a:r>
              <a:rPr lang="en-IN" sz="2400" dirty="0">
                <a:latin typeface="Tw Cen MT" panose="020B0602020104020603" pitchFamily="34" charset="0"/>
              </a:rPr>
              <a:t>pp. 42–46.</a:t>
            </a: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053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343400"/>
            <a:ext cx="3621087" cy="838200"/>
          </a:xfrm>
        </p:spPr>
        <p:txBody>
          <a:bodyPr/>
          <a:lstStyle/>
          <a:p>
            <a:pPr algn="ctr" eaLnBrk="1" hangingPunct="1"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Text Placeholder 4"/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7772400" cy="1500188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614508-B8D1-4C5D-8AD3-660C55F8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98D65D-9D43-4476-B790-C4B595302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classification models used for face recognition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Face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Fischer Face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Pattern Histogram ( LBPH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pre-processing techniques includes: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xmlns="" val="327079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D4644B-F3C6-4EC1-9999-C77C461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E6BEF4-DACA-43AE-8EDC-33CF094F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based on  convolutional neural networks which performs feature extraction automatically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end-to-end process to build a custom facial recognition system using convolutional neural network.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239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real time facial recognition system the existing architectures may or may not be handy with real time data.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deal with such real time data and the projects aims to build a CNN model with high accuracy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581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FB9BF-CB74-43E3-A591-77C56C3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15A81-46D3-4A2E-9955-16DDBA73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8325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9E91CAD-C88B-4170-96D3-A30526385601}"/>
              </a:ext>
            </a:extLst>
          </p:cNvPr>
          <p:cNvSpPr txBox="1"/>
          <p:nvPr/>
        </p:nvSpPr>
        <p:spPr>
          <a:xfrm>
            <a:off x="1905000" y="2667000"/>
            <a:ext cx="129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Feature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0E264F5-A747-440C-B4F4-F573D99CDE1F}"/>
              </a:ext>
            </a:extLst>
          </p:cNvPr>
          <p:cNvSpPr txBox="1"/>
          <p:nvPr/>
        </p:nvSpPr>
        <p:spPr>
          <a:xfrm>
            <a:off x="3500913" y="4093204"/>
            <a:ext cx="87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Vector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945AB23-FB47-48F3-B2EF-EDFAAA6FF5EE}"/>
              </a:ext>
            </a:extLst>
          </p:cNvPr>
          <p:cNvCxnSpPr/>
          <p:nvPr/>
        </p:nvCxnSpPr>
        <p:spPr>
          <a:xfrm>
            <a:off x="4104352" y="3356992"/>
            <a:ext cx="3956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49821F8C-F3B6-487F-B777-731CE770DC93}"/>
              </a:ext>
            </a:extLst>
          </p:cNvPr>
          <p:cNvGrpSpPr/>
          <p:nvPr/>
        </p:nvGrpSpPr>
        <p:grpSpPr>
          <a:xfrm>
            <a:off x="685800" y="2514600"/>
            <a:ext cx="7389261" cy="2331709"/>
            <a:chOff x="738392" y="2098659"/>
            <a:chExt cx="7389261" cy="2331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A2B99744-546D-40E5-99BE-294DADBF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16016" y="2427632"/>
              <a:ext cx="3411637" cy="2002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36ACB35C-727B-4617-B6CB-E4E626C4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8392" y="2098659"/>
              <a:ext cx="788277" cy="78827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580BCB9D-2FEC-4F1A-890F-29456C841BA5}"/>
                </a:ext>
              </a:extLst>
            </p:cNvPr>
            <p:cNvCxnSpPr/>
            <p:nvPr/>
          </p:nvCxnSpPr>
          <p:spPr>
            <a:xfrm>
              <a:off x="1547664" y="2564904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E347728-C085-46A4-B12B-CBC0B3444A2D}"/>
                </a:ext>
              </a:extLst>
            </p:cNvPr>
            <p:cNvSpPr/>
            <p:nvPr/>
          </p:nvSpPr>
          <p:spPr>
            <a:xfrm>
              <a:off x="1940442" y="2192561"/>
              <a:ext cx="1335414" cy="694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261A2A35-3ECC-4E96-B7C5-B5387B4EAE31}"/>
                </a:ext>
              </a:extLst>
            </p:cNvPr>
            <p:cNvSpPr/>
            <p:nvPr/>
          </p:nvSpPr>
          <p:spPr>
            <a:xfrm>
              <a:off x="3725088" y="2886936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C22678BC-E55A-4893-8284-646AD6C36F1E}"/>
                </a:ext>
              </a:extLst>
            </p:cNvPr>
            <p:cNvSpPr/>
            <p:nvPr/>
          </p:nvSpPr>
          <p:spPr>
            <a:xfrm>
              <a:off x="3722157" y="3224964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2F4C46F6-A84A-467D-9480-33CF8DDA9E64}"/>
                </a:ext>
              </a:extLst>
            </p:cNvPr>
            <p:cNvSpPr/>
            <p:nvPr/>
          </p:nvSpPr>
          <p:spPr>
            <a:xfrm>
              <a:off x="3729736" y="3788050"/>
              <a:ext cx="217930" cy="23285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B56CA11-E16A-46F3-864C-DAE35000BACE}"/>
                </a:ext>
              </a:extLst>
            </p:cNvPr>
            <p:cNvSpPr txBox="1"/>
            <p:nvPr/>
          </p:nvSpPr>
          <p:spPr>
            <a:xfrm rot="5400000">
              <a:off x="3702329" y="3461690"/>
              <a:ext cx="434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…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60A608C-17D9-46FB-9C74-D6E6D6C10580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608149" y="2886936"/>
              <a:ext cx="0" cy="47005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175399D5-2487-4DFC-8CBF-BEF3D83E3E56}"/>
                </a:ext>
              </a:extLst>
            </p:cNvPr>
            <p:cNvCxnSpPr>
              <a:cxnSpLocks/>
            </p:cNvCxnSpPr>
            <p:nvPr/>
          </p:nvCxnSpPr>
          <p:spPr>
            <a:xfrm>
              <a:off x="2608149" y="3356992"/>
              <a:ext cx="1000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58186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2335</TotalTime>
  <Words>1378</Words>
  <Application>Microsoft Office PowerPoint</Application>
  <PresentationFormat>On-screen Show (4:3)</PresentationFormat>
  <Paragraphs>258</Paragraphs>
  <Slides>53</Slides>
  <Notes>8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Flow</vt:lpstr>
      <vt:lpstr> Facial Recognition using Convolution Neural Network</vt:lpstr>
      <vt:lpstr>Abstract </vt:lpstr>
      <vt:lpstr>Contd.. </vt:lpstr>
      <vt:lpstr>Contd.. </vt:lpstr>
      <vt:lpstr>Hardware and Software Requirements</vt:lpstr>
      <vt:lpstr>Existing System</vt:lpstr>
      <vt:lpstr>Proposed System </vt:lpstr>
      <vt:lpstr>Problem Definition</vt:lpstr>
      <vt:lpstr>Problem Definition</vt:lpstr>
      <vt:lpstr>Problem Definition</vt:lpstr>
      <vt:lpstr>Planning</vt:lpstr>
      <vt:lpstr>Literature Survey</vt:lpstr>
      <vt:lpstr>Literature Survey</vt:lpstr>
      <vt:lpstr>Literature Survey</vt:lpstr>
      <vt:lpstr>Literature Survey</vt:lpstr>
      <vt:lpstr>Literature Survey</vt:lpstr>
      <vt:lpstr>Literature Survey (Cont..)</vt:lpstr>
      <vt:lpstr>References</vt:lpstr>
      <vt:lpstr>References</vt:lpstr>
      <vt:lpstr>Review - 3</vt:lpstr>
      <vt:lpstr>Contents</vt:lpstr>
      <vt:lpstr>Design</vt:lpstr>
      <vt:lpstr>Slide 23</vt:lpstr>
      <vt:lpstr>Slide 24</vt:lpstr>
      <vt:lpstr>Slide 25</vt:lpstr>
      <vt:lpstr>CNN Architecture </vt:lpstr>
      <vt:lpstr>CNN Architecture </vt:lpstr>
      <vt:lpstr>CNN Architecture </vt:lpstr>
      <vt:lpstr>CNN Architecture </vt:lpstr>
      <vt:lpstr>CNN Architecture </vt:lpstr>
      <vt:lpstr>CNN Architecture </vt:lpstr>
      <vt:lpstr>Web Application Architecture</vt:lpstr>
      <vt:lpstr>Cont… </vt:lpstr>
      <vt:lpstr>Cont… </vt:lpstr>
      <vt:lpstr>Cont…</vt:lpstr>
      <vt:lpstr>Slide 36</vt:lpstr>
      <vt:lpstr>Implementation</vt:lpstr>
      <vt:lpstr>Data Collection</vt:lpstr>
      <vt:lpstr>Slide 39</vt:lpstr>
      <vt:lpstr> </vt:lpstr>
      <vt:lpstr>Slide 41</vt:lpstr>
      <vt:lpstr>Slide 42</vt:lpstr>
      <vt:lpstr>Data Analysis</vt:lpstr>
      <vt:lpstr>Slide 44</vt:lpstr>
      <vt:lpstr>CNN Implementation</vt:lpstr>
      <vt:lpstr>Cont…</vt:lpstr>
      <vt:lpstr>Slide 47</vt:lpstr>
      <vt:lpstr>Slide 48</vt:lpstr>
      <vt:lpstr>Web Application</vt:lpstr>
      <vt:lpstr>Slide 50</vt:lpstr>
      <vt:lpstr>References </vt:lpstr>
      <vt:lpstr>References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Finishing School Programme on C Programming</dc:title>
  <dc:creator>Hitendra</dc:creator>
  <cp:lastModifiedBy>Admin</cp:lastModifiedBy>
  <cp:revision>373</cp:revision>
  <dcterms:created xsi:type="dcterms:W3CDTF">2006-08-16T00:00:00Z</dcterms:created>
  <dcterms:modified xsi:type="dcterms:W3CDTF">2024-07-29T03:44:11Z</dcterms:modified>
</cp:coreProperties>
</file>